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2" r:id="rId8"/>
    <p:sldId id="264" r:id="rId9"/>
    <p:sldId id="265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97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683617-27A3-4645-9CF9-EADF4AB4E2E0}" type="datetimeFigureOut">
              <a:rPr lang="en-US" smtClean="0"/>
              <a:t>01/03/20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280A709-6A0E-8D4D-941B-1DC68D249A7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s-ES_tradnl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83617-27A3-4645-9CF9-EADF4AB4E2E0}" type="datetimeFigureOut">
              <a:rPr lang="en-US" smtClean="0"/>
              <a:t>01/03/20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A709-6A0E-8D4D-941B-1DC68D249A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83617-27A3-4645-9CF9-EADF4AB4E2E0}" type="datetimeFigureOut">
              <a:rPr lang="en-US" smtClean="0"/>
              <a:t>01/03/20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280A709-6A0E-8D4D-941B-1DC68D249A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83617-27A3-4645-9CF9-EADF4AB4E2E0}" type="datetimeFigureOut">
              <a:rPr lang="en-US" smtClean="0"/>
              <a:t>01/03/20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A709-6A0E-8D4D-941B-1DC68D249A7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1683617-27A3-4645-9CF9-EADF4AB4E2E0}" type="datetimeFigureOut">
              <a:rPr lang="en-US" smtClean="0"/>
              <a:t>01/03/20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280A709-6A0E-8D4D-941B-1DC68D249A7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s-ES_tradnl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83617-27A3-4645-9CF9-EADF4AB4E2E0}" type="datetimeFigureOut">
              <a:rPr lang="en-US" smtClean="0"/>
              <a:t>01/03/20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A709-6A0E-8D4D-941B-1DC68D249A7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83617-27A3-4645-9CF9-EADF4AB4E2E0}" type="datetimeFigureOut">
              <a:rPr lang="en-US" smtClean="0"/>
              <a:t>01/03/20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A709-6A0E-8D4D-941B-1DC68D249A7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83617-27A3-4645-9CF9-EADF4AB4E2E0}" type="datetimeFigureOut">
              <a:rPr lang="en-US" smtClean="0"/>
              <a:t>01/03/20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A709-6A0E-8D4D-941B-1DC68D249A7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83617-27A3-4645-9CF9-EADF4AB4E2E0}" type="datetimeFigureOut">
              <a:rPr lang="en-US" smtClean="0"/>
              <a:t>01/03/20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A709-6A0E-8D4D-941B-1DC68D249A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83617-27A3-4645-9CF9-EADF4AB4E2E0}" type="datetimeFigureOut">
              <a:rPr lang="en-US" smtClean="0"/>
              <a:t>01/03/20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280A709-6A0E-8D4D-941B-1DC68D249A7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s-ES_tradnl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83617-27A3-4645-9CF9-EADF4AB4E2E0}" type="datetimeFigureOut">
              <a:rPr lang="en-US" smtClean="0"/>
              <a:t>01/03/20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A709-6A0E-8D4D-941B-1DC68D249A7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s-ES_tradnl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71683617-27A3-4645-9CF9-EADF4AB4E2E0}" type="datetimeFigureOut">
              <a:rPr lang="en-US" smtClean="0"/>
              <a:t>01/03/20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9280A709-6A0E-8D4D-941B-1DC68D249A7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400" dirty="0" smtClean="0">
                <a:latin typeface="Arial Black"/>
                <a:cs typeface="Arial Black"/>
              </a:rPr>
              <a:t>  </a:t>
            </a:r>
          </a:p>
          <a:p>
            <a:r>
              <a:rPr lang="en-US" sz="2000" dirty="0" err="1" smtClean="0">
                <a:latin typeface="Arial Black"/>
                <a:cs typeface="Arial Black"/>
              </a:rPr>
              <a:t>Formación</a:t>
            </a:r>
            <a:endParaRPr lang="en-US" sz="2000" dirty="0" smtClean="0">
              <a:latin typeface="Arial Black"/>
              <a:cs typeface="Arial Black"/>
            </a:endParaRPr>
          </a:p>
          <a:p>
            <a:r>
              <a:rPr lang="en-US" sz="2400" dirty="0" smtClean="0">
                <a:latin typeface="Arial Black"/>
                <a:cs typeface="Arial Black"/>
              </a:rPr>
              <a:t>C.G.T</a:t>
            </a:r>
            <a:r>
              <a:rPr lang="en-US" sz="2400" dirty="0" smtClean="0">
                <a:latin typeface="Arial Black"/>
                <a:cs typeface="Arial Black"/>
              </a:rPr>
              <a:t>.</a:t>
            </a:r>
          </a:p>
          <a:p>
            <a:endParaRPr lang="en-US" sz="2400" dirty="0" smtClean="0">
              <a:latin typeface="Arial Black"/>
              <a:cs typeface="Arial Black"/>
            </a:endParaRPr>
          </a:p>
          <a:p>
            <a:r>
              <a:rPr lang="en-US" sz="2400" dirty="0" err="1" smtClean="0">
                <a:latin typeface="Arial Black"/>
                <a:cs typeface="Arial Black"/>
              </a:rPr>
              <a:t>Viki</a:t>
            </a:r>
            <a:r>
              <a:rPr lang="en-US" sz="2400" dirty="0" smtClean="0">
                <a:latin typeface="Arial Black"/>
                <a:cs typeface="Arial Black"/>
              </a:rPr>
              <a:t> </a:t>
            </a:r>
            <a:r>
              <a:rPr lang="en-US" sz="2400" dirty="0" err="1" smtClean="0">
                <a:latin typeface="Arial Black"/>
                <a:cs typeface="Arial Black"/>
              </a:rPr>
              <a:t>Criado</a:t>
            </a:r>
            <a:endParaRPr lang="en-US" sz="2400" dirty="0">
              <a:latin typeface="Arial Black"/>
              <a:cs typeface="Arial Blac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ANARCOFEMINISMO</a:t>
            </a:r>
            <a:br>
              <a:rPr lang="en-US" dirty="0" smtClean="0"/>
            </a:br>
            <a:r>
              <a:rPr lang="en-US" dirty="0" smtClean="0"/>
              <a:t>PARA EL SIGLO XXI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07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sz="2400" dirty="0" smtClean="0">
              <a:latin typeface="Arial Black"/>
              <a:cs typeface="Arial Black"/>
            </a:endParaRPr>
          </a:p>
          <a:p>
            <a:pPr>
              <a:defRPr/>
            </a:pPr>
            <a:r>
              <a:rPr lang="en-US" sz="2400" dirty="0" smtClean="0">
                <a:latin typeface="Arial Black"/>
                <a:cs typeface="Arial Black"/>
              </a:rPr>
              <a:t>DECIDIR </a:t>
            </a:r>
            <a:r>
              <a:rPr lang="en-US" sz="2400" dirty="0">
                <a:latin typeface="Arial Black"/>
                <a:cs typeface="Arial Black"/>
              </a:rPr>
              <a:t>SOBRE NUESTRO CUERPO</a:t>
            </a:r>
          </a:p>
          <a:p>
            <a:pPr>
              <a:defRPr/>
            </a:pPr>
            <a:r>
              <a:rPr lang="en-US" sz="2400" dirty="0">
                <a:latin typeface="Arial Black"/>
                <a:cs typeface="Arial Black"/>
              </a:rPr>
              <a:t>FIN DE LA VIOLENCIA MACHISTA</a:t>
            </a:r>
          </a:p>
          <a:p>
            <a:pPr>
              <a:defRPr/>
            </a:pPr>
            <a:r>
              <a:rPr lang="en-US" sz="2400" dirty="0">
                <a:latin typeface="Arial Black"/>
                <a:cs typeface="Arial Black"/>
              </a:rPr>
              <a:t>FIN DE LA EXPLOTACIÓN SEXUAL</a:t>
            </a:r>
          </a:p>
          <a:p>
            <a:pPr>
              <a:defRPr/>
            </a:pPr>
            <a:r>
              <a:rPr lang="en-US" sz="2400" dirty="0" smtClean="0">
                <a:latin typeface="Arial Black"/>
                <a:cs typeface="Arial Black"/>
              </a:rPr>
              <a:t>ACABAR CON LA BRECHA </a:t>
            </a:r>
            <a:r>
              <a:rPr lang="en-US" sz="2400" dirty="0">
                <a:latin typeface="Arial Black"/>
                <a:cs typeface="Arial Black"/>
              </a:rPr>
              <a:t>SALARIAL</a:t>
            </a:r>
          </a:p>
          <a:p>
            <a:pPr>
              <a:defRPr/>
            </a:pPr>
            <a:r>
              <a:rPr lang="en-US" sz="2400" dirty="0">
                <a:latin typeface="Arial Black"/>
                <a:cs typeface="Arial Black"/>
              </a:rPr>
              <a:t>REPARTO JUSTO Y RECONOCIMIENTO DE LOS TRABAJOS DE CUIDADOS</a:t>
            </a:r>
          </a:p>
          <a:p>
            <a:pPr>
              <a:defRPr/>
            </a:pPr>
            <a:r>
              <a:rPr lang="en-US" sz="2400" dirty="0">
                <a:latin typeface="Arial Black"/>
                <a:cs typeface="Arial Black"/>
              </a:rPr>
              <a:t>VISIBILIZAR LOS LOGROS DE LAS MUJERES QUE NOS </a:t>
            </a:r>
            <a:r>
              <a:rPr lang="en-US" sz="2400" dirty="0" smtClean="0">
                <a:latin typeface="Arial Black"/>
                <a:cs typeface="Arial Black"/>
              </a:rPr>
              <a:t>PRECEDIERON</a:t>
            </a:r>
            <a:endParaRPr lang="en-US" sz="2400" dirty="0">
              <a:latin typeface="Arial Black"/>
              <a:cs typeface="Arial Black"/>
            </a:endParaRPr>
          </a:p>
          <a:p>
            <a:endParaRPr lang="en-US" sz="2400" dirty="0">
              <a:latin typeface="Arial Black"/>
              <a:cs typeface="Arial Black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/>
                <a:cs typeface="Arial Black"/>
              </a:rPr>
              <a:t>TEMAS QUE NOS PREOCUPAN</a:t>
            </a:r>
            <a:endParaRPr lang="en-US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97198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smtClean="0">
              <a:latin typeface="Arial Black"/>
              <a:cs typeface="Arial Black"/>
            </a:endParaRPr>
          </a:p>
          <a:p>
            <a:r>
              <a:rPr lang="en-US" sz="2400" smtClean="0">
                <a:latin typeface="Arial Black"/>
                <a:cs typeface="Arial Black"/>
              </a:rPr>
              <a:t>REDES </a:t>
            </a:r>
            <a:r>
              <a:rPr lang="en-US" sz="2400" dirty="0" smtClean="0">
                <a:latin typeface="Arial Black"/>
                <a:cs typeface="Arial Black"/>
              </a:rPr>
              <a:t>DE GRUPOS DE MUJERES</a:t>
            </a:r>
          </a:p>
          <a:p>
            <a:endParaRPr lang="en-US" sz="2400" dirty="0">
              <a:latin typeface="Arial Black"/>
              <a:cs typeface="Arial Black"/>
            </a:endParaRPr>
          </a:p>
          <a:p>
            <a:r>
              <a:rPr lang="en-US" sz="2400" dirty="0" smtClean="0">
                <a:latin typeface="Arial Black"/>
                <a:cs typeface="Arial Black"/>
              </a:rPr>
              <a:t>SORORIDAD</a:t>
            </a:r>
          </a:p>
          <a:p>
            <a:endParaRPr lang="en-US" sz="2400" dirty="0">
              <a:latin typeface="Arial Black"/>
              <a:cs typeface="Arial Black"/>
            </a:endParaRPr>
          </a:p>
          <a:p>
            <a:r>
              <a:rPr lang="en-US" sz="2400" dirty="0" smtClean="0">
                <a:latin typeface="Arial Black"/>
                <a:cs typeface="Arial Black"/>
              </a:rPr>
              <a:t>HECHOS NO SOLO PALABRAS</a:t>
            </a:r>
          </a:p>
          <a:p>
            <a:endParaRPr lang="en-US" sz="2400" dirty="0">
              <a:latin typeface="Arial Black"/>
              <a:cs typeface="Arial Black"/>
            </a:endParaRPr>
          </a:p>
          <a:p>
            <a:r>
              <a:rPr lang="en-US" sz="2400" dirty="0" smtClean="0">
                <a:latin typeface="Arial Black"/>
                <a:cs typeface="Arial Black"/>
              </a:rPr>
              <a:t>IMPLICAR A TODA LA SOCIEDAD</a:t>
            </a:r>
            <a:endParaRPr lang="en-US" sz="2400" dirty="0">
              <a:latin typeface="Arial Black"/>
              <a:cs typeface="Arial Black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/>
                <a:cs typeface="Arial Black"/>
              </a:rPr>
              <a:t>TACTICAS Y ESTRATEGIAS</a:t>
            </a:r>
            <a:endParaRPr lang="en-US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64710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5000">
        <p14:flash/>
      </p:transition>
    </mc:Choice>
    <mc:Fallback xmlns="">
      <p:transition xmlns:p14="http://schemas.microsoft.com/office/powerpoint/2010/main" spd="slow" advTm="3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>
              <a:latin typeface="Arial"/>
              <a:cs typeface="Arial"/>
            </a:endParaRPr>
          </a:p>
          <a:p>
            <a:r>
              <a:rPr lang="en-US" sz="2400" dirty="0" smtClean="0">
                <a:latin typeface="Arial Black"/>
                <a:cs typeface="Arial Black"/>
              </a:rPr>
              <a:t>MUJERES: </a:t>
            </a:r>
            <a:r>
              <a:rPr lang="en-US" sz="2400" dirty="0" err="1" smtClean="0">
                <a:latin typeface="Arial Black"/>
                <a:cs typeface="Arial Black"/>
              </a:rPr>
              <a:t>Diversidad</a:t>
            </a:r>
            <a:r>
              <a:rPr lang="en-US" sz="2400" dirty="0" smtClean="0">
                <a:latin typeface="Arial Black"/>
                <a:cs typeface="Arial Black"/>
              </a:rPr>
              <a:t>, </a:t>
            </a:r>
            <a:r>
              <a:rPr lang="en-US" sz="2400" dirty="0" err="1" smtClean="0">
                <a:latin typeface="Arial Black"/>
                <a:cs typeface="Arial Black"/>
              </a:rPr>
              <a:t>clase</a:t>
            </a:r>
            <a:r>
              <a:rPr lang="en-US" sz="2400" dirty="0" smtClean="0">
                <a:latin typeface="Arial Black"/>
                <a:cs typeface="Arial Black"/>
              </a:rPr>
              <a:t>, </a:t>
            </a:r>
            <a:r>
              <a:rPr lang="en-US" sz="2400" dirty="0" err="1" smtClean="0">
                <a:latin typeface="Arial Black"/>
                <a:cs typeface="Arial Black"/>
              </a:rPr>
              <a:t>raza</a:t>
            </a:r>
            <a:r>
              <a:rPr lang="en-US" sz="2400" dirty="0" smtClean="0">
                <a:latin typeface="Arial Black"/>
                <a:cs typeface="Arial Black"/>
              </a:rPr>
              <a:t>, y </a:t>
            </a:r>
            <a:r>
              <a:rPr lang="en-US" sz="2400" dirty="0" err="1" smtClean="0">
                <a:latin typeface="Arial Black"/>
                <a:cs typeface="Arial Black"/>
              </a:rPr>
              <a:t>más</a:t>
            </a:r>
            <a:endParaRPr lang="en-US" sz="2400" dirty="0" smtClean="0">
              <a:latin typeface="Arial Black"/>
              <a:cs typeface="Arial Black"/>
            </a:endParaRPr>
          </a:p>
          <a:p>
            <a:endParaRPr lang="en-US" sz="2400" dirty="0">
              <a:latin typeface="Arial Black"/>
              <a:cs typeface="Arial Black"/>
            </a:endParaRPr>
          </a:p>
          <a:p>
            <a:r>
              <a:rPr lang="en-US" sz="2400" dirty="0" smtClean="0">
                <a:latin typeface="Arial Black"/>
                <a:cs typeface="Arial Black"/>
              </a:rPr>
              <a:t>Hombres, ¿</a:t>
            </a:r>
            <a:r>
              <a:rPr lang="en-US" sz="2400" dirty="0" err="1" smtClean="0">
                <a:latin typeface="Arial Black"/>
                <a:cs typeface="Arial Black"/>
              </a:rPr>
              <a:t>Mujeres</a:t>
            </a:r>
            <a:r>
              <a:rPr lang="en-US" sz="2400" dirty="0" smtClean="0">
                <a:latin typeface="Arial Black"/>
                <a:cs typeface="Arial Black"/>
              </a:rPr>
              <a:t> y hombres?  ¿y </a:t>
            </a:r>
            <a:r>
              <a:rPr lang="en-US" sz="2400" dirty="0" err="1" smtClean="0">
                <a:latin typeface="Arial Black"/>
                <a:cs typeface="Arial Black"/>
              </a:rPr>
              <a:t>viceversa</a:t>
            </a:r>
            <a:r>
              <a:rPr lang="en-US" sz="2400" dirty="0" smtClean="0">
                <a:latin typeface="Arial Black"/>
                <a:cs typeface="Arial Black"/>
              </a:rPr>
              <a:t>?</a:t>
            </a:r>
          </a:p>
          <a:p>
            <a:pPr marL="45720" indent="0">
              <a:buNone/>
            </a:pPr>
            <a:endParaRPr lang="en-US" sz="2400" dirty="0" smtClean="0">
              <a:latin typeface="Arial Black"/>
              <a:cs typeface="Arial Black"/>
            </a:endParaRPr>
          </a:p>
          <a:p>
            <a:r>
              <a:rPr lang="en-US" sz="2400" dirty="0" smtClean="0">
                <a:latin typeface="Arial Black"/>
                <a:cs typeface="Arial Black"/>
              </a:rPr>
              <a:t>SEXUALIDAD: Amor </a:t>
            </a:r>
            <a:r>
              <a:rPr lang="en-US" sz="2400" dirty="0" err="1" smtClean="0">
                <a:latin typeface="Arial Black"/>
                <a:cs typeface="Arial Black"/>
              </a:rPr>
              <a:t>libre</a:t>
            </a:r>
            <a:r>
              <a:rPr lang="en-US" sz="2400" dirty="0" smtClean="0">
                <a:latin typeface="Arial Black"/>
                <a:cs typeface="Arial Black"/>
              </a:rPr>
              <a:t> y </a:t>
            </a:r>
            <a:r>
              <a:rPr lang="en-US" sz="2400" dirty="0" err="1" smtClean="0">
                <a:latin typeface="Arial Black"/>
                <a:cs typeface="Arial Black"/>
              </a:rPr>
              <a:t>respeto</a:t>
            </a:r>
            <a:r>
              <a:rPr lang="en-US" sz="2400" dirty="0" smtClean="0">
                <a:latin typeface="Arial Black"/>
                <a:cs typeface="Arial Black"/>
              </a:rPr>
              <a:t> </a:t>
            </a:r>
            <a:r>
              <a:rPr lang="en-US" sz="2400" dirty="0" err="1" smtClean="0">
                <a:latin typeface="Arial Black"/>
                <a:cs typeface="Arial Black"/>
              </a:rPr>
              <a:t>mutuo</a:t>
            </a:r>
            <a:endParaRPr lang="en-US" sz="2400" dirty="0" smtClean="0">
              <a:latin typeface="Arial Black"/>
              <a:cs typeface="Arial Black"/>
            </a:endParaRPr>
          </a:p>
          <a:p>
            <a:endParaRPr lang="en-US" sz="2400" dirty="0">
              <a:latin typeface="Arial Black"/>
              <a:cs typeface="Arial Black"/>
            </a:endParaRPr>
          </a:p>
          <a:p>
            <a:r>
              <a:rPr lang="en-US" sz="2400" dirty="0" smtClean="0">
                <a:latin typeface="Arial Black"/>
                <a:cs typeface="Arial Black"/>
              </a:rPr>
              <a:t>HUMANISMO INTEGRAL: </a:t>
            </a:r>
            <a:r>
              <a:rPr lang="en-US" sz="2400" dirty="0" err="1" smtClean="0">
                <a:latin typeface="Arial Black"/>
                <a:cs typeface="Arial Black"/>
              </a:rPr>
              <a:t>Frente</a:t>
            </a:r>
            <a:r>
              <a:rPr lang="en-US" sz="2400" dirty="0" smtClean="0">
                <a:latin typeface="Arial Black"/>
                <a:cs typeface="Arial Black"/>
              </a:rPr>
              <a:t> </a:t>
            </a:r>
            <a:r>
              <a:rPr lang="en-US" sz="2400" dirty="0" err="1" smtClean="0">
                <a:latin typeface="Arial Black"/>
                <a:cs typeface="Arial Black"/>
              </a:rPr>
              <a:t>común</a:t>
            </a:r>
            <a:r>
              <a:rPr lang="en-US" sz="2400" dirty="0" smtClean="0">
                <a:latin typeface="Arial Black"/>
                <a:cs typeface="Arial Black"/>
              </a:rPr>
              <a:t> y </a:t>
            </a:r>
            <a:r>
              <a:rPr lang="en-US" sz="2400" dirty="0" err="1" smtClean="0">
                <a:latin typeface="Arial Black"/>
                <a:cs typeface="Arial Black"/>
              </a:rPr>
              <a:t>revolución</a:t>
            </a:r>
            <a:r>
              <a:rPr lang="en-US" sz="2400" dirty="0" smtClean="0">
                <a:latin typeface="Arial Black"/>
                <a:cs typeface="Arial Black"/>
              </a:rPr>
              <a:t> individual </a:t>
            </a:r>
            <a:r>
              <a:rPr lang="en-US" sz="2400" dirty="0" err="1" smtClean="0">
                <a:latin typeface="Arial Black"/>
                <a:cs typeface="Arial Black"/>
              </a:rPr>
              <a:t>como</a:t>
            </a:r>
            <a:r>
              <a:rPr lang="en-US" sz="2400" dirty="0" smtClean="0">
                <a:latin typeface="Arial Black"/>
                <a:cs typeface="Arial Black"/>
              </a:rPr>
              <a:t> primer </a:t>
            </a:r>
            <a:r>
              <a:rPr lang="en-US" sz="2400" dirty="0" err="1" smtClean="0">
                <a:latin typeface="Arial Black"/>
                <a:cs typeface="Arial Black"/>
              </a:rPr>
              <a:t>paso</a:t>
            </a:r>
            <a:endParaRPr lang="en-US" sz="2400" dirty="0">
              <a:latin typeface="Arial Black"/>
              <a:cs typeface="Arial Black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 Black"/>
                <a:cs typeface="Arial Black"/>
              </a:rPr>
              <a:t>Y </a:t>
            </a:r>
            <a:r>
              <a:rPr lang="en-US" dirty="0" smtClean="0">
                <a:latin typeface="Arial Black"/>
                <a:cs typeface="Arial Black"/>
              </a:rPr>
              <a:t>AHORA ¿QUÉ?</a:t>
            </a:r>
            <a:endParaRPr lang="en-US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090049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1518992"/>
              </p:ext>
            </p:extLst>
          </p:nvPr>
        </p:nvGraphicFramePr>
        <p:xfrm>
          <a:off x="381000" y="1719263"/>
          <a:ext cx="840740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3700"/>
                <a:gridCol w="4203700"/>
              </a:tblGrid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/>
                        <a:buChar char="•"/>
                      </a:pPr>
                      <a:endParaRPr lang="en-US" sz="2400" dirty="0" smtClean="0">
                        <a:latin typeface="Arial Black"/>
                        <a:cs typeface="Arial Black"/>
                      </a:endParaRPr>
                    </a:p>
                    <a:p>
                      <a:pPr marL="342900" indent="-342900">
                        <a:buFont typeface="Arial"/>
                        <a:buChar char="•"/>
                      </a:pPr>
                      <a:endParaRPr lang="en-US" sz="2400" dirty="0" smtClean="0">
                        <a:latin typeface="Arial Black"/>
                        <a:cs typeface="Arial Black"/>
                      </a:endParaRP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400" dirty="0" smtClean="0">
                          <a:latin typeface="Arial Black"/>
                          <a:cs typeface="Arial Black"/>
                        </a:rPr>
                        <a:t>LA</a:t>
                      </a:r>
                      <a:r>
                        <a:rPr lang="en-US" sz="2400" baseline="0" dirty="0" smtClean="0">
                          <a:latin typeface="Arial Black"/>
                          <a:cs typeface="Arial Black"/>
                        </a:rPr>
                        <a:t> ILUSTRACIÓN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endParaRPr lang="en-US" sz="2400" baseline="0" dirty="0" smtClean="0">
                        <a:latin typeface="Arial Black"/>
                        <a:cs typeface="Arial Black"/>
                      </a:endParaRP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400" baseline="0" dirty="0" smtClean="0">
                          <a:latin typeface="Arial Black"/>
                          <a:cs typeface="Arial Black"/>
                        </a:rPr>
                        <a:t>LA RAZÓN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endParaRPr lang="en-US" sz="2400" baseline="0" dirty="0" smtClean="0">
                        <a:latin typeface="Arial Black"/>
                        <a:cs typeface="Arial Black"/>
                      </a:endParaRP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400" dirty="0" smtClean="0">
                          <a:latin typeface="Arial Black"/>
                          <a:cs typeface="Arial Black"/>
                        </a:rPr>
                        <a:t>EL SIGLO XVIII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endParaRPr lang="en-US" sz="2400" dirty="0" smtClean="0">
                        <a:latin typeface="Arial Black"/>
                        <a:cs typeface="Arial Black"/>
                      </a:endParaRP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400" dirty="0" smtClean="0">
                          <a:latin typeface="Arial Black"/>
                          <a:cs typeface="Arial Black"/>
                        </a:rPr>
                        <a:t>EL INDIVIDUO ‘BBVA’</a:t>
                      </a:r>
                    </a:p>
                    <a:p>
                      <a:endParaRPr lang="en-US" sz="2400" dirty="0" smtClean="0"/>
                    </a:p>
                    <a:p>
                      <a:endParaRPr lang="en-US" sz="2400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400" dirty="0" smtClean="0">
                          <a:latin typeface="Arial Black"/>
                          <a:cs typeface="Arial Black"/>
                        </a:rPr>
                        <a:t>ANARQUISMO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endParaRPr lang="en-US" sz="2400" dirty="0" smtClean="0">
                        <a:latin typeface="Arial Black"/>
                        <a:cs typeface="Arial Black"/>
                      </a:endParaRPr>
                    </a:p>
                    <a:p>
                      <a:pPr marL="342900" indent="-342900">
                        <a:buFont typeface="Arial"/>
                        <a:buChar char="•"/>
                      </a:pPr>
                      <a:endParaRPr lang="en-US" sz="2400" dirty="0" smtClean="0">
                        <a:latin typeface="Arial Black"/>
                        <a:cs typeface="Arial Black"/>
                      </a:endParaRPr>
                    </a:p>
                    <a:p>
                      <a:pPr marL="342900" indent="-342900">
                        <a:buFont typeface="Arial"/>
                        <a:buChar char="•"/>
                      </a:pPr>
                      <a:endParaRPr lang="en-US" sz="2400" dirty="0" smtClean="0">
                        <a:latin typeface="Arial Black"/>
                        <a:cs typeface="Arial Black"/>
                      </a:endParaRPr>
                    </a:p>
                    <a:p>
                      <a:pPr marL="342900" indent="-342900">
                        <a:buFont typeface="Arial"/>
                        <a:buChar char="•"/>
                      </a:pPr>
                      <a:endParaRPr lang="en-US" sz="2400" dirty="0" smtClean="0">
                        <a:latin typeface="Arial Black"/>
                        <a:cs typeface="Arial Black"/>
                      </a:endParaRPr>
                    </a:p>
                    <a:p>
                      <a:pPr marL="342900" indent="-342900">
                        <a:buFont typeface="Arial"/>
                        <a:buChar char="•"/>
                      </a:pPr>
                      <a:endParaRPr lang="en-US" sz="2400" dirty="0" smtClean="0">
                        <a:latin typeface="Arial Black"/>
                        <a:cs typeface="Arial Black"/>
                      </a:endParaRPr>
                    </a:p>
                    <a:p>
                      <a:pPr marL="342900" indent="-342900">
                        <a:buFont typeface="Arial"/>
                        <a:buChar char="•"/>
                      </a:pPr>
                      <a:endParaRPr lang="en-US" sz="2400" dirty="0" smtClean="0">
                        <a:latin typeface="Arial Black"/>
                        <a:cs typeface="Arial Black"/>
                      </a:endParaRPr>
                    </a:p>
                    <a:p>
                      <a:pPr marL="342900" indent="-342900">
                        <a:buFont typeface="Arial"/>
                        <a:buChar char="•"/>
                      </a:pPr>
                      <a:endParaRPr lang="en-US" sz="2400" dirty="0" smtClean="0">
                        <a:latin typeface="Arial Black"/>
                        <a:cs typeface="Arial Black"/>
                      </a:endParaRP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400" dirty="0" smtClean="0">
                          <a:latin typeface="Arial Black"/>
                          <a:cs typeface="Arial Black"/>
                        </a:rPr>
                        <a:t>FEMINISMO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¿DE DONDE VENIMOS?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46805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Arial Black"/>
              <a:cs typeface="Arial Black"/>
            </a:endParaRPr>
          </a:p>
          <a:p>
            <a:r>
              <a:rPr lang="en-US" dirty="0">
                <a:latin typeface="Arial Black"/>
                <a:cs typeface="Arial Black"/>
              </a:rPr>
              <a:t>LUCHAR CONTRA TODA DISCRIMINACIÓN POR RAZONES DE SEXO O GÉNERO CON MÉTODOS Y VALORES ANARQUISTAS.</a:t>
            </a:r>
          </a:p>
          <a:p>
            <a:endParaRPr lang="en-US" dirty="0">
              <a:latin typeface="Arial Black"/>
              <a:cs typeface="Arial Black"/>
            </a:endParaRPr>
          </a:p>
          <a:p>
            <a:endParaRPr lang="en-US" dirty="0">
              <a:latin typeface="Arial Black"/>
              <a:cs typeface="Arial Black"/>
            </a:endParaRPr>
          </a:p>
          <a:p>
            <a:r>
              <a:rPr lang="en-US" dirty="0">
                <a:latin typeface="Arial Black"/>
                <a:cs typeface="Arial Black"/>
              </a:rPr>
              <a:t>PLANTEAR UNA ALTERNATIVA SOCIAL AL SISTEMA ACTUAL IMPUESTO POR EL CAPITALISMO Y EL PATRIARCADO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/>
                <a:cs typeface="Arial Black"/>
              </a:rPr>
              <a:t>ANARCOFEMINISMO</a:t>
            </a:r>
            <a:endParaRPr lang="en-US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52626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 Black"/>
                <a:cs typeface="Arial Black"/>
              </a:rPr>
              <a:t>ASAMBLEARISMO: </a:t>
            </a:r>
            <a:r>
              <a:rPr lang="en-US" sz="2400" dirty="0" smtClean="0">
                <a:latin typeface="Arial"/>
                <a:cs typeface="Arial"/>
              </a:rPr>
              <a:t>TODO EL PODER DE DECISIÓN A LA ASAMBLEA, DEMOCRACIA DIRECTA</a:t>
            </a:r>
            <a:endParaRPr lang="en-US" sz="2400" dirty="0">
              <a:latin typeface="Arial Black"/>
              <a:cs typeface="Arial Black"/>
            </a:endParaRPr>
          </a:p>
          <a:p>
            <a:r>
              <a:rPr lang="en-US" sz="2400" dirty="0" smtClean="0">
                <a:latin typeface="Arial Black"/>
                <a:cs typeface="Arial Black"/>
              </a:rPr>
              <a:t>APOYO MUTUO: </a:t>
            </a:r>
            <a:r>
              <a:rPr lang="en-US" sz="2400" dirty="0" smtClean="0">
                <a:latin typeface="Arial"/>
                <a:cs typeface="Arial"/>
              </a:rPr>
              <a:t>COOPERACIÓN, RECIPROCIDAD Y TRABAJO EN EQUIPO</a:t>
            </a:r>
            <a:endParaRPr lang="en-US" sz="2400" dirty="0">
              <a:latin typeface="Arial Black"/>
              <a:cs typeface="Arial Black"/>
            </a:endParaRPr>
          </a:p>
          <a:p>
            <a:r>
              <a:rPr lang="en-US" sz="2400" dirty="0" smtClean="0">
                <a:latin typeface="Arial Black"/>
                <a:cs typeface="Arial Black"/>
              </a:rPr>
              <a:t>ACCIÓN DIRECTA: </a:t>
            </a:r>
            <a:r>
              <a:rPr lang="en-US" sz="2400" dirty="0" smtClean="0">
                <a:latin typeface="Arial"/>
                <a:cs typeface="Arial"/>
              </a:rPr>
              <a:t>RESPUESTA ACORDADA A SITUACIONES CONCRETAS SIN INTERMEDIARIOS </a:t>
            </a:r>
            <a:endParaRPr lang="en-US" sz="2400" dirty="0">
              <a:latin typeface="Arial Black"/>
              <a:cs typeface="Arial Black"/>
            </a:endParaRPr>
          </a:p>
          <a:p>
            <a:r>
              <a:rPr lang="en-US" sz="2400" dirty="0" smtClean="0">
                <a:latin typeface="Arial Black"/>
                <a:cs typeface="Arial Black"/>
              </a:rPr>
              <a:t>AUTOGESTIÓN: </a:t>
            </a:r>
            <a:r>
              <a:rPr lang="en-US" sz="2400" dirty="0" smtClean="0">
                <a:latin typeface="Arial"/>
                <a:cs typeface="Arial"/>
              </a:rPr>
              <a:t>TODXS TENEMOS LA CAPACIDAD DE ORGANIZAR NUESTRA VIDA </a:t>
            </a:r>
            <a:endParaRPr lang="en-US" sz="2400" dirty="0">
              <a:latin typeface="Arial Black"/>
              <a:cs typeface="Arial Black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/>
                <a:cs typeface="Arial Black"/>
              </a:rPr>
              <a:t>FUNDAMENTOS ANARQUISTAS</a:t>
            </a:r>
            <a:endParaRPr lang="en-US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43438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4377236"/>
              </p:ext>
            </p:extLst>
          </p:nvPr>
        </p:nvGraphicFramePr>
        <p:xfrm>
          <a:off x="381000" y="1719263"/>
          <a:ext cx="840740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3700"/>
                <a:gridCol w="4203700"/>
              </a:tblGrid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>
                          <a:latin typeface="Arial"/>
                          <a:cs typeface="Arial"/>
                        </a:rPr>
                        <a:t>20-5-1830 a 9-1-1905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dirty="0" smtClean="0">
                        <a:latin typeface="Arial"/>
                        <a:cs typeface="Arial"/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>
                          <a:latin typeface="Arial"/>
                          <a:cs typeface="Arial"/>
                        </a:rPr>
                        <a:t>En </a:t>
                      </a:r>
                      <a:r>
                        <a:rPr lang="en-US" dirty="0" err="1" smtClean="0">
                          <a:latin typeface="Arial"/>
                          <a:cs typeface="Arial"/>
                        </a:rPr>
                        <a:t>marzo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 de 1871 </a:t>
                      </a:r>
                      <a:r>
                        <a:rPr lang="en-US" dirty="0" err="1" smtClean="0">
                          <a:latin typeface="Arial"/>
                          <a:cs typeface="Arial"/>
                        </a:rPr>
                        <a:t>lidera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 a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baseline="0" dirty="0" err="1" smtClean="0">
                          <a:latin typeface="Arial"/>
                          <a:cs typeface="Arial"/>
                        </a:rPr>
                        <a:t>las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baseline="0" dirty="0" err="1" smtClean="0">
                          <a:latin typeface="Arial"/>
                          <a:cs typeface="Arial"/>
                        </a:rPr>
                        <a:t>mujeres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en La </a:t>
                      </a:r>
                      <a:r>
                        <a:rPr lang="en-US" baseline="0" dirty="0" err="1" smtClean="0">
                          <a:latin typeface="Arial"/>
                          <a:cs typeface="Arial"/>
                        </a:rPr>
                        <a:t>Comuna</a:t>
                      </a:r>
                      <a:endParaRPr lang="en-US" dirty="0" smtClean="0">
                        <a:latin typeface="Arial"/>
                        <a:cs typeface="Arial"/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dirty="0" smtClean="0">
                        <a:latin typeface="Arial"/>
                        <a:cs typeface="Arial"/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err="1" smtClean="0">
                          <a:latin typeface="Arial"/>
                          <a:cs typeface="Arial"/>
                        </a:rPr>
                        <a:t>Deportación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 a Nueva Caledonia y </a:t>
                      </a:r>
                      <a:r>
                        <a:rPr lang="en-US" dirty="0" err="1" smtClean="0">
                          <a:latin typeface="Arial"/>
                          <a:cs typeface="Arial"/>
                        </a:rPr>
                        <a:t>apoyo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 a </a:t>
                      </a:r>
                      <a:r>
                        <a:rPr lang="en-US" dirty="0" err="1" smtClean="0">
                          <a:latin typeface="Arial"/>
                          <a:cs typeface="Arial"/>
                        </a:rPr>
                        <a:t>indígenas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dirty="0" err="1" smtClean="0">
                          <a:latin typeface="Arial"/>
                          <a:cs typeface="Arial"/>
                        </a:rPr>
                        <a:t>nativxs</a:t>
                      </a:r>
                      <a:endParaRPr lang="en-US" dirty="0" smtClean="0">
                        <a:latin typeface="Arial"/>
                        <a:cs typeface="Arial"/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dirty="0" smtClean="0">
                        <a:latin typeface="Arial"/>
                        <a:cs typeface="Arial"/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>
                          <a:latin typeface="Arial"/>
                          <a:cs typeface="Arial"/>
                        </a:rPr>
                        <a:t>De </a:t>
                      </a:r>
                      <a:r>
                        <a:rPr lang="en-US" dirty="0" err="1" smtClean="0">
                          <a:latin typeface="Arial"/>
                          <a:cs typeface="Arial"/>
                        </a:rPr>
                        <a:t>vuelta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 a </a:t>
                      </a:r>
                      <a:r>
                        <a:rPr lang="en-US" dirty="0" err="1" smtClean="0">
                          <a:latin typeface="Arial"/>
                          <a:cs typeface="Arial"/>
                        </a:rPr>
                        <a:t>Francia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 se </a:t>
                      </a:r>
                      <a:r>
                        <a:rPr lang="en-US" dirty="0" err="1" smtClean="0">
                          <a:latin typeface="Arial"/>
                          <a:cs typeface="Arial"/>
                        </a:rPr>
                        <a:t>desmarca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 de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la </a:t>
                      </a:r>
                      <a:r>
                        <a:rPr lang="en-US" baseline="0" dirty="0" err="1" smtClean="0">
                          <a:latin typeface="Arial"/>
                          <a:cs typeface="Arial"/>
                        </a:rPr>
                        <a:t>deriva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baseline="0" dirty="0" err="1" smtClean="0">
                          <a:latin typeface="Arial"/>
                          <a:cs typeface="Arial"/>
                        </a:rPr>
                        <a:t>autoritaria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y </a:t>
                      </a:r>
                      <a:r>
                        <a:rPr lang="en-US" baseline="0" dirty="0" err="1" smtClean="0">
                          <a:latin typeface="Arial"/>
                          <a:cs typeface="Arial"/>
                        </a:rPr>
                        <a:t>ondea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la </a:t>
                      </a:r>
                      <a:r>
                        <a:rPr lang="en-US" baseline="0" dirty="0" err="1" smtClean="0">
                          <a:latin typeface="Arial"/>
                          <a:cs typeface="Arial"/>
                        </a:rPr>
                        <a:t>bandera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baseline="0" dirty="0" err="1" smtClean="0">
                          <a:latin typeface="Arial"/>
                          <a:cs typeface="Arial"/>
                        </a:rPr>
                        <a:t>negra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.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baseline="0" dirty="0" smtClean="0">
                        <a:latin typeface="Arial"/>
                        <a:cs typeface="Arial"/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>
                          <a:latin typeface="Arial"/>
                          <a:cs typeface="Arial"/>
                        </a:rPr>
                        <a:t>La </a:t>
                      </a:r>
                      <a:r>
                        <a:rPr lang="en-US" baseline="0" dirty="0" err="1" smtClean="0">
                          <a:latin typeface="Arial"/>
                          <a:cs typeface="Arial"/>
                        </a:rPr>
                        <a:t>Comuna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de Paris. </a:t>
                      </a:r>
                      <a:r>
                        <a:rPr lang="en-US" baseline="0" dirty="0" err="1" smtClean="0">
                          <a:latin typeface="Arial"/>
                          <a:cs typeface="Arial"/>
                        </a:rPr>
                        <a:t>Historia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y </a:t>
                      </a:r>
                      <a:r>
                        <a:rPr lang="en-US" baseline="0" dirty="0" err="1" smtClean="0">
                          <a:latin typeface="Arial"/>
                          <a:cs typeface="Arial"/>
                        </a:rPr>
                        <a:t>recuerdos,Ed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. La Malatesta,2014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/>
                <a:cs typeface="Arial Black"/>
              </a:rPr>
              <a:t>LOUISE MICHEL</a:t>
            </a:r>
            <a:endParaRPr lang="en-US" dirty="0">
              <a:latin typeface="Arial Black"/>
              <a:cs typeface="Arial Black"/>
            </a:endParaRPr>
          </a:p>
        </p:txBody>
      </p:sp>
      <p:pic>
        <p:nvPicPr>
          <p:cNvPr id="5" name="Picture 4" descr="Louise_Mich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36" y="1839654"/>
            <a:ext cx="2833674" cy="429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2959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718910"/>
              </p:ext>
            </p:extLst>
          </p:nvPr>
        </p:nvGraphicFramePr>
        <p:xfrm>
          <a:off x="381000" y="1719263"/>
          <a:ext cx="840740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3700"/>
                <a:gridCol w="4203700"/>
              </a:tblGrid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>
                          <a:latin typeface="Arial"/>
                          <a:cs typeface="Arial"/>
                        </a:rPr>
                        <a:t>27-6-1869 a 14-5-1940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dirty="0" smtClean="0">
                        <a:latin typeface="Arial"/>
                        <a:cs typeface="Arial"/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err="1" smtClean="0">
                          <a:latin typeface="Arial"/>
                          <a:cs typeface="Arial"/>
                        </a:rPr>
                        <a:t>Emigra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 a EE.UU con 16 </a:t>
                      </a:r>
                      <a:r>
                        <a:rPr lang="en-US" dirty="0" err="1" smtClean="0">
                          <a:latin typeface="Arial"/>
                          <a:cs typeface="Arial"/>
                        </a:rPr>
                        <a:t>años</a:t>
                      </a:r>
                      <a:endParaRPr lang="en-US" dirty="0" smtClean="0">
                        <a:latin typeface="Arial"/>
                        <a:cs typeface="Arial"/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dirty="0" smtClean="0">
                        <a:latin typeface="Arial"/>
                        <a:cs typeface="Arial"/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err="1" smtClean="0">
                          <a:latin typeface="Arial"/>
                          <a:cs typeface="Arial"/>
                        </a:rPr>
                        <a:t>Propagandista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dirty="0" err="1" smtClean="0">
                          <a:latin typeface="Arial"/>
                          <a:cs typeface="Arial"/>
                        </a:rPr>
                        <a:t>por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 EE.UU y Europa de la </a:t>
                      </a:r>
                      <a:r>
                        <a:rPr lang="en-US" dirty="0" err="1" smtClean="0">
                          <a:latin typeface="Arial"/>
                          <a:cs typeface="Arial"/>
                        </a:rPr>
                        <a:t>causa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baseline="0" dirty="0" err="1" smtClean="0">
                          <a:latin typeface="Arial"/>
                          <a:cs typeface="Arial"/>
                        </a:rPr>
                        <a:t>libertaria</a:t>
                      </a:r>
                      <a:endParaRPr lang="en-US" baseline="0" dirty="0" smtClean="0">
                        <a:latin typeface="Arial"/>
                        <a:cs typeface="Arial"/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baseline="0" dirty="0" smtClean="0">
                        <a:latin typeface="Arial"/>
                        <a:cs typeface="Arial"/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err="1" smtClean="0">
                          <a:latin typeface="Arial"/>
                          <a:cs typeface="Arial"/>
                        </a:rPr>
                        <a:t>Deportada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a </a:t>
                      </a:r>
                      <a:r>
                        <a:rPr lang="en-US" baseline="0" dirty="0" err="1" smtClean="0">
                          <a:latin typeface="Arial"/>
                          <a:cs typeface="Arial"/>
                        </a:rPr>
                        <a:t>Rusia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de 1920 a 1922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baseline="0" dirty="0" smtClean="0">
                        <a:latin typeface="Arial"/>
                        <a:cs typeface="Arial"/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err="1" smtClean="0">
                          <a:latin typeface="Arial"/>
                          <a:cs typeface="Arial"/>
                        </a:rPr>
                        <a:t>Viviendo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mi </a:t>
                      </a:r>
                      <a:r>
                        <a:rPr lang="en-US" baseline="0" dirty="0" err="1" smtClean="0">
                          <a:latin typeface="Arial"/>
                          <a:cs typeface="Arial"/>
                        </a:rPr>
                        <a:t>vida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. 2 </a:t>
                      </a:r>
                      <a:r>
                        <a:rPr lang="en-US" baseline="0" dirty="0" err="1" smtClean="0">
                          <a:latin typeface="Arial"/>
                          <a:cs typeface="Arial"/>
                        </a:rPr>
                        <a:t>volúmenes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, Ed. FAL, 2014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baseline="0" dirty="0" smtClean="0">
                        <a:latin typeface="Arial"/>
                        <a:cs typeface="Arial"/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dirty="0" smtClean="0">
                        <a:latin typeface="Arial"/>
                        <a:cs typeface="Arial"/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dirty="0" smtClean="0">
                        <a:latin typeface="Arial"/>
                        <a:cs typeface="Arial"/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/>
                <a:cs typeface="Arial Black"/>
              </a:rPr>
              <a:t>EMMA GOLDMAN</a:t>
            </a:r>
            <a:endParaRPr lang="en-US" dirty="0">
              <a:latin typeface="Arial Black"/>
              <a:cs typeface="Arial Black"/>
            </a:endParaRPr>
          </a:p>
        </p:txBody>
      </p:sp>
      <p:pic>
        <p:nvPicPr>
          <p:cNvPr id="5" name="Picture 4" descr="emmagoldman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95" y="1986023"/>
            <a:ext cx="2993393" cy="410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667947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4442401"/>
              </p:ext>
            </p:extLst>
          </p:nvPr>
        </p:nvGraphicFramePr>
        <p:xfrm>
          <a:off x="381000" y="1719263"/>
          <a:ext cx="840740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3700"/>
                <a:gridCol w="4203700"/>
              </a:tblGrid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>
                          <a:latin typeface="Arial"/>
                          <a:cs typeface="Arial"/>
                        </a:rPr>
                        <a:t>26-12-1876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¿? a 1960 ¿?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baseline="0" dirty="0" smtClean="0">
                        <a:latin typeface="Arial"/>
                        <a:cs typeface="Arial"/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err="1" smtClean="0">
                          <a:latin typeface="Arial"/>
                          <a:cs typeface="Arial"/>
                        </a:rPr>
                        <a:t>Propagandista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 en la </a:t>
                      </a:r>
                      <a:r>
                        <a:rPr lang="en-US" dirty="0" err="1" smtClean="0">
                          <a:latin typeface="Arial"/>
                          <a:cs typeface="Arial"/>
                        </a:rPr>
                        <a:t>azucarera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dirty="0" err="1" smtClean="0">
                          <a:latin typeface="Arial"/>
                          <a:cs typeface="Arial"/>
                        </a:rPr>
                        <a:t>Refineria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 Argentina en Rosario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dirty="0" smtClean="0">
                        <a:latin typeface="Arial"/>
                        <a:cs typeface="Arial"/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err="1" smtClean="0">
                          <a:latin typeface="Arial"/>
                          <a:cs typeface="Arial"/>
                        </a:rPr>
                        <a:t>Manifestación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 del 1º de Mayo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dirty="0" smtClean="0">
                        <a:latin typeface="Arial"/>
                        <a:cs typeface="Arial"/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err="1" smtClean="0">
                          <a:latin typeface="Arial"/>
                          <a:cs typeface="Arial"/>
                        </a:rPr>
                        <a:t>Expulsada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 a Uruguay </a:t>
                      </a:r>
                      <a:r>
                        <a:rPr lang="en-US" dirty="0" err="1" smtClean="0">
                          <a:latin typeface="Arial"/>
                          <a:cs typeface="Arial"/>
                        </a:rPr>
                        <a:t>prosigue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 con </a:t>
                      </a:r>
                      <a:r>
                        <a:rPr lang="en-US" dirty="0" err="1" smtClean="0">
                          <a:latin typeface="Arial"/>
                          <a:cs typeface="Arial"/>
                        </a:rPr>
                        <a:t>su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dirty="0" err="1" smtClean="0">
                          <a:latin typeface="Arial"/>
                          <a:cs typeface="Arial"/>
                        </a:rPr>
                        <a:t>activismo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 en Montevideo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endParaRPr lang="en-US" dirty="0" smtClean="0">
                        <a:latin typeface="Arial"/>
                        <a:cs typeface="Arial"/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>
                          <a:latin typeface="Arial"/>
                          <a:cs typeface="Arial"/>
                        </a:rPr>
                        <a:t>La </a:t>
                      </a:r>
                      <a:r>
                        <a:rPr lang="en-US" dirty="0" err="1" smtClean="0">
                          <a:latin typeface="Arial"/>
                          <a:cs typeface="Arial"/>
                        </a:rPr>
                        <a:t>Voz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 de la </a:t>
                      </a:r>
                      <a:r>
                        <a:rPr lang="en-US" dirty="0" err="1" smtClean="0">
                          <a:latin typeface="Arial"/>
                          <a:cs typeface="Arial"/>
                        </a:rPr>
                        <a:t>mujer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.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9 </a:t>
                      </a:r>
                      <a:r>
                        <a:rPr lang="en-US" baseline="0" dirty="0" err="1" smtClean="0">
                          <a:latin typeface="Arial"/>
                          <a:cs typeface="Arial"/>
                        </a:rPr>
                        <a:t>números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baseline="0" dirty="0" err="1" smtClean="0">
                          <a:latin typeface="Arial"/>
                          <a:cs typeface="Arial"/>
                        </a:rPr>
                        <a:t>que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baseline="0" dirty="0" err="1" smtClean="0">
                          <a:latin typeface="Arial"/>
                          <a:cs typeface="Arial"/>
                        </a:rPr>
                        <a:t>aparecieron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de </a:t>
                      </a:r>
                      <a:r>
                        <a:rPr lang="en-US" baseline="0" dirty="0" err="1" smtClean="0">
                          <a:latin typeface="Arial"/>
                          <a:cs typeface="Arial"/>
                        </a:rPr>
                        <a:t>enero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de 1896 a </a:t>
                      </a:r>
                      <a:r>
                        <a:rPr lang="en-US" baseline="0" dirty="0" err="1" smtClean="0">
                          <a:latin typeface="Arial"/>
                          <a:cs typeface="Arial"/>
                        </a:rPr>
                        <a:t>enero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de 1897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/>
                <a:cs typeface="Arial Black"/>
              </a:rPr>
              <a:t>VIRGINIA BOLTEN</a:t>
            </a:r>
            <a:endParaRPr lang="en-US" dirty="0">
              <a:latin typeface="Arial Black"/>
              <a:cs typeface="Arial Black"/>
            </a:endParaRPr>
          </a:p>
        </p:txBody>
      </p:sp>
      <p:pic>
        <p:nvPicPr>
          <p:cNvPr id="5" name="Picture 4" descr="Virginia_Bolt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989" y="2188583"/>
            <a:ext cx="2770935" cy="361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10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0732890"/>
              </p:ext>
            </p:extLst>
          </p:nvPr>
        </p:nvGraphicFramePr>
        <p:xfrm>
          <a:off x="381000" y="1719263"/>
          <a:ext cx="840740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3700"/>
                <a:gridCol w="4203700"/>
              </a:tblGrid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latin typeface="Arial"/>
                        <a:cs typeface="Arial"/>
                      </a:endParaRPr>
                    </a:p>
                    <a:p>
                      <a:endParaRPr lang="en-US" dirty="0" smtClean="0">
                        <a:latin typeface="Arial"/>
                        <a:cs typeface="Arial"/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>
                          <a:latin typeface="Arial"/>
                          <a:cs typeface="Arial"/>
                        </a:rPr>
                        <a:t>4-6-1862 a 11-4-1931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dirty="0" smtClean="0">
                        <a:latin typeface="Arial"/>
                        <a:cs typeface="Arial"/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err="1" smtClean="0">
                          <a:latin typeface="Arial"/>
                          <a:cs typeface="Arial"/>
                        </a:rPr>
                        <a:t>Obrera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dirty="0" err="1" smtClean="0">
                          <a:latin typeface="Arial"/>
                          <a:cs typeface="Arial"/>
                        </a:rPr>
                        <a:t>textil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 en Sabadell y </a:t>
                      </a:r>
                      <a:r>
                        <a:rPr lang="en-US" dirty="0" err="1" smtClean="0">
                          <a:latin typeface="Arial"/>
                          <a:cs typeface="Arial"/>
                        </a:rPr>
                        <a:t>sindicalista</a:t>
                      </a:r>
                      <a:endParaRPr lang="en-US" dirty="0" smtClean="0">
                        <a:latin typeface="Arial"/>
                        <a:cs typeface="Arial"/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dirty="0" smtClean="0">
                        <a:latin typeface="Arial"/>
                        <a:cs typeface="Arial"/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err="1" smtClean="0">
                          <a:latin typeface="Arial"/>
                          <a:cs typeface="Arial"/>
                        </a:rPr>
                        <a:t>Sociedad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dirty="0" err="1" smtClean="0">
                          <a:latin typeface="Arial"/>
                          <a:cs typeface="Arial"/>
                        </a:rPr>
                        <a:t>Autonoma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de </a:t>
                      </a:r>
                      <a:r>
                        <a:rPr lang="en-US" baseline="0" dirty="0" err="1" smtClean="0">
                          <a:latin typeface="Arial"/>
                          <a:cs typeface="Arial"/>
                        </a:rPr>
                        <a:t>Mujeres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de Barcelona en 1892 </a:t>
                      </a:r>
                      <a:r>
                        <a:rPr lang="en-US" baseline="0" dirty="0" err="1" smtClean="0">
                          <a:latin typeface="Arial"/>
                          <a:cs typeface="Arial"/>
                        </a:rPr>
                        <a:t>junto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a Angeles Lopez de Ayala y </a:t>
                      </a:r>
                      <a:r>
                        <a:rPr lang="en-US" baseline="0" dirty="0" err="1" smtClean="0">
                          <a:latin typeface="Arial"/>
                          <a:cs typeface="Arial"/>
                        </a:rPr>
                        <a:t>Amalia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Domingo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baseline="0" dirty="0" smtClean="0">
                        <a:latin typeface="Arial"/>
                        <a:cs typeface="Arial"/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>
                          <a:latin typeface="Arial"/>
                          <a:cs typeface="Arial"/>
                        </a:rPr>
                        <a:t>La </a:t>
                      </a:r>
                      <a:r>
                        <a:rPr lang="en-US" dirty="0" err="1" smtClean="0">
                          <a:latin typeface="Arial"/>
                          <a:cs typeface="Arial"/>
                        </a:rPr>
                        <a:t>mujer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. </a:t>
                      </a:r>
                      <a:r>
                        <a:rPr lang="en-US" dirty="0" err="1" smtClean="0">
                          <a:latin typeface="Arial"/>
                          <a:cs typeface="Arial"/>
                        </a:rPr>
                        <a:t>Consideraciones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dirty="0" err="1" smtClean="0">
                          <a:latin typeface="Arial"/>
                          <a:cs typeface="Arial"/>
                        </a:rPr>
                        <a:t>generales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dirty="0" err="1" smtClean="0">
                          <a:latin typeface="Arial"/>
                          <a:cs typeface="Arial"/>
                        </a:rPr>
                        <a:t>sobre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dirty="0" err="1" smtClean="0">
                          <a:latin typeface="Arial"/>
                          <a:cs typeface="Arial"/>
                        </a:rPr>
                        <a:t>su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dirty="0" err="1" smtClean="0">
                          <a:latin typeface="Arial"/>
                          <a:cs typeface="Arial"/>
                        </a:rPr>
                        <a:t>estado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ante </a:t>
                      </a:r>
                      <a:r>
                        <a:rPr lang="en-US" baseline="0" dirty="0" err="1" smtClean="0">
                          <a:latin typeface="Arial"/>
                          <a:cs typeface="Arial"/>
                        </a:rPr>
                        <a:t>las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baseline="0" dirty="0" err="1" smtClean="0">
                          <a:latin typeface="Arial"/>
                          <a:cs typeface="Arial"/>
                        </a:rPr>
                        <a:t>prerogativas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del hombre, Ed. </a:t>
                      </a:r>
                      <a:r>
                        <a:rPr lang="en-US" baseline="0" dirty="0" err="1" smtClean="0">
                          <a:latin typeface="Arial"/>
                          <a:cs typeface="Arial"/>
                        </a:rPr>
                        <a:t>Calumnia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, 2018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/>
                <a:cs typeface="Arial Black"/>
              </a:rPr>
              <a:t>TERESA CLARAMUNT</a:t>
            </a:r>
            <a:endParaRPr lang="en-US" dirty="0">
              <a:latin typeface="Arial Black"/>
              <a:cs typeface="Arial Black"/>
            </a:endParaRPr>
          </a:p>
        </p:txBody>
      </p:sp>
      <p:pic>
        <p:nvPicPr>
          <p:cNvPr id="5" name="Picture 4" descr="teresaclaramu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40" y="1983074"/>
            <a:ext cx="2689528" cy="381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7448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9907675"/>
              </p:ext>
            </p:extLst>
          </p:nvPr>
        </p:nvGraphicFramePr>
        <p:xfrm>
          <a:off x="381000" y="1719263"/>
          <a:ext cx="8407401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2467"/>
                <a:gridCol w="2802467"/>
                <a:gridCol w="2802467"/>
              </a:tblGrid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/>
                <a:cs typeface="Arial Black"/>
              </a:rPr>
              <a:t>MUJERES LIBRES</a:t>
            </a:r>
            <a:endParaRPr lang="en-US" dirty="0">
              <a:latin typeface="Arial Black"/>
              <a:cs typeface="Arial Black"/>
            </a:endParaRPr>
          </a:p>
        </p:txBody>
      </p:sp>
      <p:pic>
        <p:nvPicPr>
          <p:cNvPr id="2" name="Picture 1" descr="MMLL82AIsabelrui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982" y="1719263"/>
            <a:ext cx="6687024" cy="469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49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</TotalTime>
  <Words>426</Words>
  <Application>Microsoft Macintosh PowerPoint</Application>
  <PresentationFormat>On-screen Show (4:3)</PresentationFormat>
  <Paragraphs>187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Theme</vt:lpstr>
      <vt:lpstr>ANARCOFEMINISMO PARA EL SIGLO XXI</vt:lpstr>
      <vt:lpstr>¿DE DONDE VENIMOS?</vt:lpstr>
      <vt:lpstr>ANARCOFEMINISMO</vt:lpstr>
      <vt:lpstr>FUNDAMENTOS ANARQUISTAS</vt:lpstr>
      <vt:lpstr>LOUISE MICHEL</vt:lpstr>
      <vt:lpstr>EMMA GOLDMAN</vt:lpstr>
      <vt:lpstr>VIRGINIA BOLTEN</vt:lpstr>
      <vt:lpstr>TERESA CLARAMUNT</vt:lpstr>
      <vt:lpstr>MUJERES LIBRES</vt:lpstr>
      <vt:lpstr>TEMAS QUE NOS PREOCUPAN</vt:lpstr>
      <vt:lpstr>TACTICAS Y ESTRATEGIAS</vt:lpstr>
      <vt:lpstr>Y AHORA ¿QUÉ?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ANARCOFEMINISMO PARA EL SIGLO XXI</dc:title>
  <dc:creator>VIKI</dc:creator>
  <cp:lastModifiedBy>VIKI</cp:lastModifiedBy>
  <cp:revision>17</cp:revision>
  <dcterms:created xsi:type="dcterms:W3CDTF">2020-01-22T10:21:44Z</dcterms:created>
  <dcterms:modified xsi:type="dcterms:W3CDTF">2020-03-01T08:41:02Z</dcterms:modified>
</cp:coreProperties>
</file>