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48"/>
  </p:notesMasterIdLst>
  <p:sldIdLst>
    <p:sldId id="383" r:id="rId5"/>
    <p:sldId id="261" r:id="rId6"/>
    <p:sldId id="358" r:id="rId7"/>
    <p:sldId id="265" r:id="rId8"/>
    <p:sldId id="394" r:id="rId9"/>
    <p:sldId id="396" r:id="rId10"/>
    <p:sldId id="395" r:id="rId11"/>
    <p:sldId id="359" r:id="rId12"/>
    <p:sldId id="309" r:id="rId13"/>
    <p:sldId id="397" r:id="rId14"/>
    <p:sldId id="398" r:id="rId15"/>
    <p:sldId id="399" r:id="rId16"/>
    <p:sldId id="360" r:id="rId17"/>
    <p:sldId id="385" r:id="rId18"/>
    <p:sldId id="400" r:id="rId19"/>
    <p:sldId id="401" r:id="rId20"/>
    <p:sldId id="402" r:id="rId21"/>
    <p:sldId id="403" r:id="rId22"/>
    <p:sldId id="404" r:id="rId23"/>
    <p:sldId id="405" r:id="rId24"/>
    <p:sldId id="362" r:id="rId25"/>
    <p:sldId id="363" r:id="rId26"/>
    <p:sldId id="406" r:id="rId27"/>
    <p:sldId id="407" r:id="rId28"/>
    <p:sldId id="364" r:id="rId29"/>
    <p:sldId id="365" r:id="rId30"/>
    <p:sldId id="408" r:id="rId31"/>
    <p:sldId id="409" r:id="rId32"/>
    <p:sldId id="419" r:id="rId33"/>
    <p:sldId id="420" r:id="rId34"/>
    <p:sldId id="421" r:id="rId35"/>
    <p:sldId id="366" r:id="rId36"/>
    <p:sldId id="367" r:id="rId37"/>
    <p:sldId id="410" r:id="rId38"/>
    <p:sldId id="411" r:id="rId39"/>
    <p:sldId id="412" r:id="rId40"/>
    <p:sldId id="413" r:id="rId41"/>
    <p:sldId id="414" r:id="rId42"/>
    <p:sldId id="415" r:id="rId43"/>
    <p:sldId id="416" r:id="rId44"/>
    <p:sldId id="417" r:id="rId45"/>
    <p:sldId id="343" r:id="rId46"/>
    <p:sldId id="418" r:id="rId4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54381C"/>
    <a:srgbClr val="A50021"/>
    <a:srgbClr val="FFFFA3"/>
    <a:srgbClr val="E6E6C4"/>
    <a:srgbClr val="4E34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93" d="100"/>
          <a:sy n="93" d="100"/>
        </p:scale>
        <p:origin x="-96"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3C3D6-E2A6-2547-A461-F48A0B43351C}" type="datetimeFigureOut">
              <a:rPr lang="es-ES" smtClean="0"/>
              <a:t>3/4/19</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903A9-1665-5D43-85E2-6B90300FCE1A}" type="slidenum">
              <a:rPr lang="es-ES_tradnl" smtClean="0"/>
              <a:t>‹Nr.›</a:t>
            </a:fld>
            <a:endParaRPr lang="es-ES_tradnl"/>
          </a:p>
        </p:txBody>
      </p:sp>
    </p:spTree>
    <p:extLst>
      <p:ext uri="{BB962C8B-B14F-4D97-AF65-F5344CB8AC3E}">
        <p14:creationId xmlns:p14="http://schemas.microsoft.com/office/powerpoint/2010/main" val="188032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264076DE-021B-3E43-9B7D-100296096951}" type="slidenum">
              <a:rPr lang="es-ES"/>
              <a:pPr/>
              <a:t>‹Nr.›</a:t>
            </a:fld>
            <a:endParaRPr lang="es-ES"/>
          </a:p>
        </p:txBody>
      </p:sp>
    </p:spTree>
    <p:extLst>
      <p:ext uri="{BB962C8B-B14F-4D97-AF65-F5344CB8AC3E}">
        <p14:creationId xmlns:p14="http://schemas.microsoft.com/office/powerpoint/2010/main" val="87937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039A24B3-17EC-D046-96A3-3F9C354DCD56}" type="slidenum">
              <a:rPr lang="es-ES"/>
              <a:pPr/>
              <a:t>‹Nr.›</a:t>
            </a:fld>
            <a:endParaRPr lang="es-ES"/>
          </a:p>
        </p:txBody>
      </p:sp>
    </p:spTree>
    <p:extLst>
      <p:ext uri="{BB962C8B-B14F-4D97-AF65-F5344CB8AC3E}">
        <p14:creationId xmlns:p14="http://schemas.microsoft.com/office/powerpoint/2010/main" val="264536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9EAF32C8-7A98-2546-AFAB-82A119B3221B}" type="slidenum">
              <a:rPr lang="es-ES"/>
              <a:pPr/>
              <a:t>‹Nr.›</a:t>
            </a:fld>
            <a:endParaRPr lang="es-ES"/>
          </a:p>
        </p:txBody>
      </p:sp>
    </p:spTree>
    <p:extLst>
      <p:ext uri="{BB962C8B-B14F-4D97-AF65-F5344CB8AC3E}">
        <p14:creationId xmlns:p14="http://schemas.microsoft.com/office/powerpoint/2010/main" val="63918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4076DE-021B-3E43-9B7D-10029609695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44730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F20CB031-6A31-CA44-85B3-21BD066DE5D2}"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86997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7DDF74C2-41D4-CE45-9407-3066F11FAF47}"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88011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ABD08BE6-E61C-0342-9304-CFAF0D3ADC0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047452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s-E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4688549D-7E7D-B74F-8349-37F9CA83F4D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9522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a:defRPr/>
            </a:lvl1pPr>
          </a:lstStyle>
          <a:p>
            <a:endParaRPr lang="es-E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s-E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21F27E2B-68F2-214A-B7CD-E1FABA1B9795}"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21051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s-E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7AC5DCF3-5FF4-CB47-9411-35301C7365A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11025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B70A2DDF-6264-8348-9E34-DB92F26AED1C}"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48313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F20CB031-6A31-CA44-85B3-21BD066DE5D2}" type="slidenum">
              <a:rPr lang="es-ES"/>
              <a:pPr/>
              <a:t>‹Nr.›</a:t>
            </a:fld>
            <a:endParaRPr lang="es-ES"/>
          </a:p>
        </p:txBody>
      </p:sp>
    </p:spTree>
    <p:extLst>
      <p:ext uri="{BB962C8B-B14F-4D97-AF65-F5344CB8AC3E}">
        <p14:creationId xmlns:p14="http://schemas.microsoft.com/office/powerpoint/2010/main" val="85265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4F65757E-61EC-3449-8C8C-D09337A7B12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24854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039A24B3-17EC-D046-96A3-3F9C354DCD56}"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793169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9EAF32C8-7A98-2546-AFAB-82A119B3221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358067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4076DE-021B-3E43-9B7D-10029609695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921034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F20CB031-6A31-CA44-85B3-21BD066DE5D2}"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385767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7DDF74C2-41D4-CE45-9407-3066F11FAF47}"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04268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ABD08BE6-E61C-0342-9304-CFAF0D3ADC0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208710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s-E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4688549D-7E7D-B74F-8349-37F9CA83F4D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624884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a:defRPr/>
            </a:lvl1pPr>
          </a:lstStyle>
          <a:p>
            <a:endParaRPr lang="es-E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s-E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21F27E2B-68F2-214A-B7CD-E1FABA1B9795}"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02151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s-E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7AC5DCF3-5FF4-CB47-9411-35301C7365A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93897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DDF74C2-41D4-CE45-9407-3066F11FAF47}" type="slidenum">
              <a:rPr lang="es-ES"/>
              <a:pPr/>
              <a:t>‹Nr.›</a:t>
            </a:fld>
            <a:endParaRPr lang="es-ES"/>
          </a:p>
        </p:txBody>
      </p:sp>
    </p:spTree>
    <p:extLst>
      <p:ext uri="{BB962C8B-B14F-4D97-AF65-F5344CB8AC3E}">
        <p14:creationId xmlns:p14="http://schemas.microsoft.com/office/powerpoint/2010/main" val="1518783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B70A2DDF-6264-8348-9E34-DB92F26AED1C}"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22945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4F65757E-61EC-3449-8C8C-D09337A7B12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442220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039A24B3-17EC-D046-96A3-3F9C354DCD56}"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568722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9EAF32C8-7A98-2546-AFAB-82A119B3221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176766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B8DD244E-CC7D-524A-97BC-B20C71763EF8}"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76671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C5E6AAEA-2C55-B74F-A771-0A14BB747CD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4263197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E5861CC9-5EF4-964F-8BD2-7E179832D0B3}"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618382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BDB67D36-5789-174A-B9CD-C4AD4D684C9A}"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758833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lvl1pPr>
              <a:defRPr/>
            </a:lvl1pPr>
          </a:lstStyle>
          <a:p>
            <a:endParaRPr lang="es-E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s-E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5FCAE063-9915-D94D-BC58-4CED6AE31303}"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647298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lvl1pPr>
              <a:defRPr/>
            </a:lvl1pPr>
          </a:lstStyle>
          <a:p>
            <a:endParaRPr lang="es-E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s-E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41C01AC7-A279-5545-8AE5-B2F199773E67}"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27782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ABD08BE6-E61C-0342-9304-CFAF0D3ADC0B}" type="slidenum">
              <a:rPr lang="es-ES"/>
              <a:pPr/>
              <a:t>‹Nr.›</a:t>
            </a:fld>
            <a:endParaRPr lang="es-ES"/>
          </a:p>
        </p:txBody>
      </p:sp>
    </p:spTree>
    <p:extLst>
      <p:ext uri="{BB962C8B-B14F-4D97-AF65-F5344CB8AC3E}">
        <p14:creationId xmlns:p14="http://schemas.microsoft.com/office/powerpoint/2010/main" val="2945491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s-E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01D44924-69EA-6B47-8728-495C68EA7FAA}"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845866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A9305267-A92E-044E-B4BC-4DFC00558AFD}"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359873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524C9F5F-44E9-6348-A7A4-14848BF7BC87}"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601569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69201754-8CC3-ED49-8562-7DE1BAA5C88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954859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C339A0F8-FFBC-A24E-B3BD-0F675E4125A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8785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4688549D-7E7D-B74F-8349-37F9CA83F4D1}" type="slidenum">
              <a:rPr lang="es-ES"/>
              <a:pPr/>
              <a:t>‹Nr.›</a:t>
            </a:fld>
            <a:endParaRPr lang="es-ES"/>
          </a:p>
        </p:txBody>
      </p:sp>
    </p:spTree>
    <p:extLst>
      <p:ext uri="{BB962C8B-B14F-4D97-AF65-F5344CB8AC3E}">
        <p14:creationId xmlns:p14="http://schemas.microsoft.com/office/powerpoint/2010/main" val="220410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21F27E2B-68F2-214A-B7CD-E1FABA1B9795}" type="slidenum">
              <a:rPr lang="es-ES"/>
              <a:pPr/>
              <a:t>‹Nr.›</a:t>
            </a:fld>
            <a:endParaRPr lang="es-ES"/>
          </a:p>
        </p:txBody>
      </p:sp>
    </p:spTree>
    <p:extLst>
      <p:ext uri="{BB962C8B-B14F-4D97-AF65-F5344CB8AC3E}">
        <p14:creationId xmlns:p14="http://schemas.microsoft.com/office/powerpoint/2010/main" val="383441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7AC5DCF3-5FF4-CB47-9411-35301C7365A1}" type="slidenum">
              <a:rPr lang="es-ES"/>
              <a:pPr/>
              <a:t>‹Nr.›</a:t>
            </a:fld>
            <a:endParaRPr lang="es-ES"/>
          </a:p>
        </p:txBody>
      </p:sp>
    </p:spTree>
    <p:extLst>
      <p:ext uri="{BB962C8B-B14F-4D97-AF65-F5344CB8AC3E}">
        <p14:creationId xmlns:p14="http://schemas.microsoft.com/office/powerpoint/2010/main" val="9739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B70A2DDF-6264-8348-9E34-DB92F26AED1C}" type="slidenum">
              <a:rPr lang="es-ES"/>
              <a:pPr/>
              <a:t>‹Nr.›</a:t>
            </a:fld>
            <a:endParaRPr lang="es-ES"/>
          </a:p>
        </p:txBody>
      </p:sp>
    </p:spTree>
    <p:extLst>
      <p:ext uri="{BB962C8B-B14F-4D97-AF65-F5344CB8AC3E}">
        <p14:creationId xmlns:p14="http://schemas.microsoft.com/office/powerpoint/2010/main" val="16210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4F65757E-61EC-3449-8C8C-D09337A7B12B}" type="slidenum">
              <a:rPr lang="es-ES"/>
              <a:pPr/>
              <a:t>‹Nr.›</a:t>
            </a:fld>
            <a:endParaRPr lang="es-ES"/>
          </a:p>
        </p:txBody>
      </p:sp>
    </p:spTree>
    <p:extLst>
      <p:ext uri="{BB962C8B-B14F-4D97-AF65-F5344CB8AC3E}">
        <p14:creationId xmlns:p14="http://schemas.microsoft.com/office/powerpoint/2010/main" val="38216054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15B0249-A339-BA42-A268-9980713C0940}" type="slidenum">
              <a:rPr lang="es-ES"/>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15B0249-A339-BA42-A268-9980713C0940}"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4107848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15B0249-A339-BA42-A268-9980713C0940}"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52090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B338FBBA-EA90-9A46-8F31-BA343B6EEEF9}" type="slidenum">
              <a:rPr lang="es-ES" smtClean="0">
                <a:solidFill>
                  <a:srgbClr val="000000"/>
                </a:solidFill>
                <a:cs typeface="+mn-cs"/>
              </a:rPr>
              <a:pPr/>
              <a:t>‹Nr.›</a:t>
            </a:fld>
            <a:endParaRPr lang="es-ES"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s-ES_tradnl" dirty="0" smtClean="0"/>
              <a:t> </a:t>
            </a:r>
            <a:endParaRPr lang="es-ES_tradnl" dirty="0"/>
          </a:p>
        </p:txBody>
      </p:sp>
      <p:sp>
        <p:nvSpPr>
          <p:cNvPr id="5" name="CuadroTexto 4"/>
          <p:cNvSpPr txBox="1"/>
          <p:nvPr/>
        </p:nvSpPr>
        <p:spPr>
          <a:xfrm>
            <a:off x="1259632" y="2060848"/>
            <a:ext cx="7013010" cy="1754327"/>
          </a:xfrm>
          <a:prstGeom prst="rect">
            <a:avLst/>
          </a:prstGeom>
          <a:noFill/>
        </p:spPr>
        <p:txBody>
          <a:bodyPr wrap="square" rtlCol="0">
            <a:spAutoFit/>
          </a:bodyPr>
          <a:lstStyle/>
          <a:p>
            <a:pPr algn="ctr"/>
            <a:endParaRPr lang="es-ES_tradnl" b="1" dirty="0" smtClean="0"/>
          </a:p>
          <a:p>
            <a:pPr algn="ctr"/>
            <a:endParaRPr lang="es-ES_tradnl" b="1" dirty="0"/>
          </a:p>
          <a:p>
            <a:pPr algn="ctr"/>
            <a:r>
              <a:rPr lang="es-ES_tradnl" b="1" dirty="0" smtClean="0"/>
              <a:t>LOS DERECHOS DIGITALES DE LAS PERSONAS TRABAJADORAS</a:t>
            </a:r>
          </a:p>
          <a:p>
            <a:r>
              <a:rPr lang="es-ES_tradnl" b="1" dirty="0" smtClean="0"/>
              <a:t>-Aspectos laborales de la LO 3/2018, de 5 de diciembre de Protección de Datos y Garantías de los Derechos Digitales - </a:t>
            </a:r>
            <a:endParaRPr lang="es-ES_tradnl" b="1" dirty="0"/>
          </a:p>
        </p:txBody>
      </p:sp>
      <p:sp>
        <p:nvSpPr>
          <p:cNvPr id="6" name="CuadroTexto 5"/>
          <p:cNvSpPr txBox="1"/>
          <p:nvPr/>
        </p:nvSpPr>
        <p:spPr>
          <a:xfrm>
            <a:off x="686813" y="5390511"/>
            <a:ext cx="5469364" cy="584776"/>
          </a:xfrm>
          <a:prstGeom prst="rect">
            <a:avLst/>
          </a:prstGeom>
          <a:noFill/>
        </p:spPr>
        <p:txBody>
          <a:bodyPr wrap="square" rtlCol="0">
            <a:spAutoFit/>
          </a:bodyPr>
          <a:lstStyle/>
          <a:p>
            <a:pPr algn="r"/>
            <a:r>
              <a:rPr lang="es-ES_tradnl" sz="1200" b="1" i="1" dirty="0" smtClean="0"/>
              <a:t>Carlos Hugo Preciado Domènech</a:t>
            </a:r>
          </a:p>
          <a:p>
            <a:pPr algn="r"/>
            <a:r>
              <a:rPr lang="es-ES_tradnl" sz="1000" i="1" dirty="0" smtClean="0"/>
              <a:t>Doctor en Derecho</a:t>
            </a:r>
          </a:p>
          <a:p>
            <a:pPr algn="r"/>
            <a:r>
              <a:rPr lang="es-ES_tradnl" sz="1000" i="1" dirty="0" smtClean="0"/>
              <a:t>Magistrado especialista del Orden Social. TSJ Catalunya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 DERECHOS RELATIVOS AL USO DE DISPOSITIVOS DIGITALES (II).</a:t>
            </a:r>
            <a:endParaRPr lang="es-ES" sz="1200" dirty="0">
              <a:solidFill>
                <a:schemeClr val="accent3"/>
              </a:solidFill>
            </a:endParaRPr>
          </a:p>
        </p:txBody>
      </p:sp>
      <p:sp>
        <p:nvSpPr>
          <p:cNvPr id="143363" name="Rectangle 3"/>
          <p:cNvSpPr>
            <a:spLocks noGrp="1" noChangeArrowheads="1"/>
          </p:cNvSpPr>
          <p:nvPr>
            <p:ph type="body" idx="1"/>
          </p:nvPr>
        </p:nvSpPr>
        <p:spPr>
          <a:xfrm>
            <a:off x="107504" y="1628775"/>
            <a:ext cx="8590409" cy="4525963"/>
          </a:xfrm>
        </p:spPr>
        <p:txBody>
          <a:bodyPr/>
          <a:lstStyle/>
          <a:p>
            <a:pPr marL="0" indent="0" algn="just">
              <a:lnSpc>
                <a:spcPct val="150000"/>
              </a:lnSpc>
              <a:spcAft>
                <a:spcPts val="0"/>
              </a:spcAft>
              <a:buNone/>
            </a:pPr>
            <a:endParaRPr lang="es-ES" sz="1600" b="1" dirty="0">
              <a:ea typeface="ＭＳ 明朝"/>
              <a:cs typeface="Times New Roman"/>
            </a:endParaRPr>
          </a:p>
          <a:p>
            <a:pPr marL="0" indent="0">
              <a:buNone/>
            </a:pPr>
            <a:endParaRPr lang="es-ES_tradnl" sz="16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2" name="CuadroTexto 1"/>
          <p:cNvSpPr txBox="1"/>
          <p:nvPr/>
        </p:nvSpPr>
        <p:spPr>
          <a:xfrm>
            <a:off x="287016" y="1700808"/>
            <a:ext cx="8856984" cy="646331"/>
          </a:xfrm>
          <a:prstGeom prst="rect">
            <a:avLst/>
          </a:prstGeom>
          <a:noFill/>
        </p:spPr>
        <p:txBody>
          <a:bodyPr wrap="square" rtlCol="0">
            <a:spAutoFit/>
          </a:bodyPr>
          <a:lstStyle/>
          <a:p>
            <a:r>
              <a:rPr lang="es-ES_tradnl" b="1" dirty="0" smtClean="0"/>
              <a:t> </a:t>
            </a:r>
            <a:endParaRPr lang="es-ES_tradnl" dirty="0" smtClean="0"/>
          </a:p>
          <a:p>
            <a:endParaRPr lang="es-ES_tradnl" dirty="0" smtClean="0"/>
          </a:p>
        </p:txBody>
      </p:sp>
      <p:sp>
        <p:nvSpPr>
          <p:cNvPr id="5" name="Rectángulo 4"/>
          <p:cNvSpPr/>
          <p:nvPr/>
        </p:nvSpPr>
        <p:spPr>
          <a:xfrm>
            <a:off x="0" y="1628800"/>
            <a:ext cx="9144000" cy="584776"/>
          </a:xfrm>
          <a:prstGeom prst="rect">
            <a:avLst/>
          </a:prstGeom>
        </p:spPr>
        <p:txBody>
          <a:bodyPr wrap="square">
            <a:spAutoFit/>
          </a:bodyPr>
          <a:lstStyle/>
          <a:p>
            <a:endParaRPr lang="es-ES_tradnl" b="1" i="1" dirty="0"/>
          </a:p>
          <a:p>
            <a:pPr algn="just"/>
            <a:r>
              <a:rPr lang="es-ES_tradnl" sz="1400" b="1" i="1" dirty="0" smtClean="0"/>
              <a:t> </a:t>
            </a:r>
            <a:endParaRPr lang="es-ES_tradnl" sz="1400" dirty="0"/>
          </a:p>
        </p:txBody>
      </p:sp>
      <p:sp>
        <p:nvSpPr>
          <p:cNvPr id="3" name="Rectángulo 2"/>
          <p:cNvSpPr/>
          <p:nvPr/>
        </p:nvSpPr>
        <p:spPr>
          <a:xfrm>
            <a:off x="179512" y="1772816"/>
            <a:ext cx="8964488" cy="5078314"/>
          </a:xfrm>
          <a:prstGeom prst="rect">
            <a:avLst/>
          </a:prstGeom>
        </p:spPr>
        <p:txBody>
          <a:bodyPr wrap="square">
            <a:spAutoFit/>
          </a:bodyPr>
          <a:lstStyle/>
          <a:p>
            <a:endParaRPr lang="es-ES_tradnl" dirty="0"/>
          </a:p>
          <a:p>
            <a:r>
              <a:rPr lang="es-ES_tradnl" dirty="0" smtClean="0"/>
              <a:t>1</a:t>
            </a:r>
            <a:r>
              <a:rPr lang="es-ES_tradnl" dirty="0"/>
              <a:t>) </a:t>
            </a:r>
            <a:r>
              <a:rPr lang="es-ES_tradnl" b="1" dirty="0"/>
              <a:t>No se admite el control por el empresario de dispositivos digitales propiedad  del trabajador en ningún caso</a:t>
            </a:r>
            <a:r>
              <a:rPr lang="es-ES_tradnl" dirty="0"/>
              <a:t>. </a:t>
            </a:r>
            <a:r>
              <a:rPr lang="es-ES_tradnl" dirty="0" smtClean="0"/>
              <a:t>(No cabrá por la vía del 18 ET). </a:t>
            </a:r>
            <a:endParaRPr lang="es-ES" dirty="0"/>
          </a:p>
          <a:p>
            <a:r>
              <a:rPr lang="es-ES_tradnl" dirty="0"/>
              <a:t> </a:t>
            </a:r>
            <a:endParaRPr lang="es-ES" dirty="0"/>
          </a:p>
          <a:p>
            <a:r>
              <a:rPr lang="es-ES_tradnl" dirty="0"/>
              <a:t>2) </a:t>
            </a:r>
            <a:r>
              <a:rPr lang="es-ES_tradnl" b="1" dirty="0"/>
              <a:t>Se admite que el empleador acceda a los contenidos derivados del uso de medios digitales facilitados a los trabajadores</a:t>
            </a:r>
            <a:r>
              <a:rPr lang="es-ES_tradnl" dirty="0"/>
              <a:t>, pero </a:t>
            </a:r>
            <a:r>
              <a:rPr lang="es-ES_tradnl" b="1" dirty="0"/>
              <a:t>sólo para dos finalidades</a:t>
            </a:r>
            <a:r>
              <a:rPr lang="es-ES_tradnl" dirty="0"/>
              <a:t>: </a:t>
            </a:r>
            <a:endParaRPr lang="es-ES" dirty="0"/>
          </a:p>
          <a:p>
            <a:r>
              <a:rPr lang="es-ES_tradnl" dirty="0"/>
              <a:t> - controlar el cumplimiento de las obligaciones laborales o estatutarias </a:t>
            </a:r>
            <a:endParaRPr lang="es-ES" dirty="0"/>
          </a:p>
          <a:p>
            <a:pPr marL="285750" indent="-285750">
              <a:buFontTx/>
              <a:buChar char="-"/>
            </a:pPr>
            <a:r>
              <a:rPr lang="es-ES_tradnl" dirty="0" smtClean="0"/>
              <a:t>garantizar </a:t>
            </a:r>
            <a:r>
              <a:rPr lang="es-ES_tradnl" dirty="0"/>
              <a:t>la integridad de dichos dispositivos</a:t>
            </a:r>
            <a:r>
              <a:rPr lang="es-ES_tradnl" dirty="0" smtClean="0"/>
              <a:t>.</a:t>
            </a:r>
          </a:p>
          <a:p>
            <a:pPr marL="285750" indent="-285750">
              <a:buFontTx/>
              <a:buChar char="-"/>
            </a:pPr>
            <a:endParaRPr lang="es-ES" dirty="0"/>
          </a:p>
          <a:p>
            <a:r>
              <a:rPr lang="es-ES_tradnl" dirty="0"/>
              <a:t>3) El acceso por el empleador a los contenidos derivados del uso de medios digitales facilitados a los trabajadores está sujeto</a:t>
            </a:r>
            <a:r>
              <a:rPr lang="es-ES_tradnl" b="1" dirty="0"/>
              <a:t> al principio de proporcionalidad y debe respetar el contenido esencial de los DDFF de los trabajadores/as. </a:t>
            </a:r>
            <a:endParaRPr lang="es-ES" dirty="0"/>
          </a:p>
          <a:p>
            <a:r>
              <a:rPr lang="es-ES_tradnl" b="1" dirty="0"/>
              <a:t> </a:t>
            </a:r>
            <a:endParaRPr lang="es-ES" dirty="0"/>
          </a:p>
          <a:p>
            <a:r>
              <a:rPr lang="es-ES_tradnl" b="1" dirty="0"/>
              <a:t>4) Nada se dice </a:t>
            </a:r>
            <a:r>
              <a:rPr lang="es-ES_tradnl" dirty="0"/>
              <a:t>sobre el acceso del empleador a los contenidos derivados del uso de medios digitales facilitados a los</a:t>
            </a:r>
            <a:r>
              <a:rPr lang="es-ES_tradnl" b="1" dirty="0"/>
              <a:t> funcionarios públicos, </a:t>
            </a:r>
            <a:r>
              <a:rPr lang="es-ES_tradnl" dirty="0"/>
              <a:t>por lo que no cabe una interpretación restrictiva de la norma en materia de restricción de DDFF, si bien dicha omisión parece más bien un olvido del legislador.</a:t>
            </a:r>
            <a:endParaRPr lang="es-ES" dirty="0"/>
          </a:p>
          <a:p>
            <a:r>
              <a:rPr lang="es-ES_tradnl" dirty="0"/>
              <a:t> </a:t>
            </a:r>
            <a:endParaRPr lang="es-ES" dirty="0"/>
          </a:p>
        </p:txBody>
      </p:sp>
    </p:spTree>
    <p:extLst>
      <p:ext uri="{BB962C8B-B14F-4D97-AF65-F5344CB8AC3E}">
        <p14:creationId xmlns:p14="http://schemas.microsoft.com/office/powerpoint/2010/main" val="2826214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 DERECHOS RELATIVOS AL USO DE DISPOSITIVOS DIGITALES (II).</a:t>
            </a:r>
            <a:endParaRPr lang="es-ES" sz="1200" dirty="0">
              <a:solidFill>
                <a:schemeClr val="accent3"/>
              </a:solidFill>
            </a:endParaRPr>
          </a:p>
        </p:txBody>
      </p:sp>
      <p:sp>
        <p:nvSpPr>
          <p:cNvPr id="143363" name="Rectangle 3"/>
          <p:cNvSpPr>
            <a:spLocks noGrp="1" noChangeArrowheads="1"/>
          </p:cNvSpPr>
          <p:nvPr>
            <p:ph type="body" idx="1"/>
          </p:nvPr>
        </p:nvSpPr>
        <p:spPr>
          <a:xfrm>
            <a:off x="107504" y="1628775"/>
            <a:ext cx="8590409" cy="4525963"/>
          </a:xfrm>
        </p:spPr>
        <p:txBody>
          <a:bodyPr/>
          <a:lstStyle/>
          <a:p>
            <a:pPr marL="0" indent="0" algn="just">
              <a:lnSpc>
                <a:spcPct val="150000"/>
              </a:lnSpc>
              <a:spcAft>
                <a:spcPts val="0"/>
              </a:spcAft>
              <a:buNone/>
            </a:pPr>
            <a:endParaRPr lang="es-ES" sz="1600" b="1" dirty="0">
              <a:ea typeface="ＭＳ 明朝"/>
              <a:cs typeface="Times New Roman"/>
            </a:endParaRPr>
          </a:p>
          <a:p>
            <a:pPr marL="0" indent="0">
              <a:buNone/>
            </a:pPr>
            <a:endParaRPr lang="es-ES_tradnl" sz="16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2" name="CuadroTexto 1"/>
          <p:cNvSpPr txBox="1"/>
          <p:nvPr/>
        </p:nvSpPr>
        <p:spPr>
          <a:xfrm>
            <a:off x="287016" y="1700808"/>
            <a:ext cx="8856984" cy="5078314"/>
          </a:xfrm>
          <a:prstGeom prst="rect">
            <a:avLst/>
          </a:prstGeom>
          <a:noFill/>
        </p:spPr>
        <p:txBody>
          <a:bodyPr wrap="square" rtlCol="0">
            <a:spAutoFit/>
          </a:bodyPr>
          <a:lstStyle/>
          <a:p>
            <a:r>
              <a:rPr lang="es-ES_tradnl" b="1" dirty="0"/>
              <a:t>5) La NLOPD  no</a:t>
            </a:r>
            <a:r>
              <a:rPr lang="es-ES_tradnl" dirty="0"/>
              <a:t> </a:t>
            </a:r>
            <a:r>
              <a:rPr lang="es-ES_tradnl" b="1" dirty="0"/>
              <a:t>aclara si  los " </a:t>
            </a:r>
            <a:r>
              <a:rPr lang="es-ES_tradnl" b="1" i="1" dirty="0"/>
              <a:t>los contenidos derivados del uso de medios digitales"</a:t>
            </a:r>
            <a:r>
              <a:rPr lang="es-ES_tradnl" b="1" dirty="0"/>
              <a:t>, </a:t>
            </a:r>
            <a:r>
              <a:rPr lang="es-ES_tradnl" dirty="0"/>
              <a:t>a los que puede acceder el empleador bajo ciertos requisitos,</a:t>
            </a:r>
            <a:r>
              <a:rPr lang="es-ES_tradnl" b="1" dirty="0"/>
              <a:t>  comprenden también las comunicaciones</a:t>
            </a:r>
            <a:r>
              <a:rPr lang="es-ES" dirty="0"/>
              <a:t> </a:t>
            </a:r>
          </a:p>
          <a:p>
            <a:r>
              <a:rPr lang="es-ES_tradnl" b="1" dirty="0"/>
              <a:t>6) La NLOPD </a:t>
            </a:r>
            <a:r>
              <a:rPr lang="es-ES_tradnl" dirty="0"/>
              <a:t>n</a:t>
            </a:r>
            <a:r>
              <a:rPr lang="es-ES_tradnl" b="1" dirty="0"/>
              <a:t>ada  dice de qué ocurrirá y qué valor probatorio podrá tener el acceso del empleador a los contenidos derivados del uso de medios digitales cuando:</a:t>
            </a:r>
            <a:endParaRPr lang="es-ES" dirty="0"/>
          </a:p>
          <a:p>
            <a:r>
              <a:rPr lang="es-ES_tradnl" dirty="0"/>
              <a:t>- el </a:t>
            </a:r>
            <a:r>
              <a:rPr lang="es-ES_tradnl" u="sng" dirty="0"/>
              <a:t>empleador infrinja el deber de elaborar criterios de utilización</a:t>
            </a:r>
            <a:endParaRPr lang="es-ES" dirty="0"/>
          </a:p>
          <a:p>
            <a:r>
              <a:rPr lang="es-ES_tradnl" dirty="0"/>
              <a:t>- el </a:t>
            </a:r>
            <a:r>
              <a:rPr lang="es-ES_tradnl" u="sng" dirty="0"/>
              <a:t>empleador infrinja el deber de informar a los trabajadores</a:t>
            </a:r>
            <a:r>
              <a:rPr lang="es-ES_tradnl" dirty="0"/>
              <a:t> de dichos criterios</a:t>
            </a:r>
            <a:endParaRPr lang="es-ES" dirty="0"/>
          </a:p>
          <a:p>
            <a:r>
              <a:rPr lang="es-ES_tradnl" dirty="0"/>
              <a:t>En </a:t>
            </a:r>
            <a:r>
              <a:rPr lang="es-ES_tradnl" b="1" dirty="0"/>
              <a:t>mi opinión</a:t>
            </a:r>
            <a:r>
              <a:rPr lang="es-ES_tradnl" dirty="0"/>
              <a:t>, la </a:t>
            </a:r>
            <a:r>
              <a:rPr lang="es-ES_tradnl" b="1" dirty="0"/>
              <a:t>infracción de cualquiera de los dos deberes determinaría la vulneración del derecho a la intimidad del trabajador</a:t>
            </a:r>
            <a:r>
              <a:rPr lang="es-ES_tradnl" dirty="0"/>
              <a:t> y/o de su derecho a la protección de datos de carácter personal, lo que habría de determinar </a:t>
            </a:r>
            <a:r>
              <a:rPr lang="es-ES_tradnl" b="1" dirty="0"/>
              <a:t>la ilicitud de la prueba así obtenida</a:t>
            </a:r>
            <a:r>
              <a:rPr lang="es-ES_tradnl" b="1" dirty="0" smtClean="0"/>
              <a:t>.</a:t>
            </a:r>
          </a:p>
          <a:p>
            <a:endParaRPr lang="es-ES" dirty="0"/>
          </a:p>
          <a:p>
            <a:r>
              <a:rPr lang="es-ES_tradnl" dirty="0"/>
              <a:t> </a:t>
            </a:r>
            <a:r>
              <a:rPr lang="es-ES" dirty="0" smtClean="0"/>
              <a:t>7.- </a:t>
            </a:r>
            <a:r>
              <a:rPr lang="es-ES_tradnl" dirty="0" smtClean="0"/>
              <a:t>La </a:t>
            </a:r>
            <a:r>
              <a:rPr lang="es-ES_tradnl" dirty="0"/>
              <a:t>NLOPD, en lugar de establecer nuevas garantías adicionales y específicas en un ámbito tan polémico y sensible de las relaciones laborales, ha optado por </a:t>
            </a:r>
            <a:r>
              <a:rPr lang="es-ES_tradnl" b="1" dirty="0"/>
              <a:t>limitarse a normativizar criterios acuñados por la jurisprudencia ante la falta de normativa</a:t>
            </a:r>
            <a:r>
              <a:rPr lang="es-ES" dirty="0"/>
              <a:t> </a:t>
            </a:r>
            <a:endParaRPr lang="es-ES" dirty="0" smtClean="0"/>
          </a:p>
          <a:p>
            <a:endParaRPr lang="es-ES_tradnl" dirty="0"/>
          </a:p>
        </p:txBody>
      </p:sp>
      <p:sp>
        <p:nvSpPr>
          <p:cNvPr id="5" name="Rectángulo 4"/>
          <p:cNvSpPr/>
          <p:nvPr/>
        </p:nvSpPr>
        <p:spPr>
          <a:xfrm>
            <a:off x="0" y="1628800"/>
            <a:ext cx="9144000" cy="584776"/>
          </a:xfrm>
          <a:prstGeom prst="rect">
            <a:avLst/>
          </a:prstGeom>
        </p:spPr>
        <p:txBody>
          <a:bodyPr wrap="square">
            <a:spAutoFit/>
          </a:bodyPr>
          <a:lstStyle/>
          <a:p>
            <a:endParaRPr lang="es-ES_tradnl" b="1" i="1" dirty="0"/>
          </a:p>
          <a:p>
            <a:pPr algn="just"/>
            <a:r>
              <a:rPr lang="es-ES_tradnl" sz="1400" b="1" i="1" dirty="0" smtClean="0"/>
              <a:t> </a:t>
            </a:r>
            <a:endParaRPr lang="es-ES_tradnl" sz="1400" dirty="0"/>
          </a:p>
        </p:txBody>
      </p:sp>
      <p:sp>
        <p:nvSpPr>
          <p:cNvPr id="3" name="Rectángulo 2"/>
          <p:cNvSpPr/>
          <p:nvPr/>
        </p:nvSpPr>
        <p:spPr>
          <a:xfrm>
            <a:off x="179512" y="1772816"/>
            <a:ext cx="8964488" cy="646331"/>
          </a:xfrm>
          <a:prstGeom prst="rect">
            <a:avLst/>
          </a:prstGeom>
        </p:spPr>
        <p:txBody>
          <a:bodyPr wrap="square">
            <a:spAutoFit/>
          </a:bodyPr>
          <a:lstStyle/>
          <a:p>
            <a:r>
              <a:rPr lang="es-ES_tradnl" dirty="0" smtClean="0"/>
              <a:t> </a:t>
            </a:r>
            <a:endParaRPr lang="es-ES" dirty="0"/>
          </a:p>
          <a:p>
            <a:r>
              <a:rPr lang="es-ES_tradnl" dirty="0"/>
              <a:t> </a:t>
            </a:r>
            <a:endParaRPr lang="es-ES" dirty="0"/>
          </a:p>
        </p:txBody>
      </p:sp>
    </p:spTree>
    <p:extLst>
      <p:ext uri="{BB962C8B-B14F-4D97-AF65-F5344CB8AC3E}">
        <p14:creationId xmlns:p14="http://schemas.microsoft.com/office/powerpoint/2010/main" val="8898441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 DERECHOS RELATIVOS AL USO DE DISPOSITIVOS DIGITALES (II).</a:t>
            </a:r>
            <a:endParaRPr lang="es-ES" sz="1200" dirty="0">
              <a:solidFill>
                <a:schemeClr val="accent3"/>
              </a:solidFill>
            </a:endParaRPr>
          </a:p>
        </p:txBody>
      </p:sp>
      <p:sp>
        <p:nvSpPr>
          <p:cNvPr id="143363" name="Rectangle 3"/>
          <p:cNvSpPr>
            <a:spLocks noGrp="1" noChangeArrowheads="1"/>
          </p:cNvSpPr>
          <p:nvPr>
            <p:ph type="body" idx="1"/>
          </p:nvPr>
        </p:nvSpPr>
        <p:spPr>
          <a:xfrm>
            <a:off x="107504" y="1628775"/>
            <a:ext cx="8590409" cy="4525963"/>
          </a:xfrm>
        </p:spPr>
        <p:txBody>
          <a:bodyPr/>
          <a:lstStyle/>
          <a:p>
            <a:pPr marL="0" indent="0" algn="just">
              <a:lnSpc>
                <a:spcPct val="150000"/>
              </a:lnSpc>
              <a:spcAft>
                <a:spcPts val="0"/>
              </a:spcAft>
              <a:buNone/>
            </a:pPr>
            <a:endParaRPr lang="es-ES" sz="1600" b="1" dirty="0">
              <a:ea typeface="ＭＳ 明朝"/>
              <a:cs typeface="Times New Roman"/>
            </a:endParaRPr>
          </a:p>
          <a:p>
            <a:pPr marL="0" indent="0">
              <a:buNone/>
            </a:pPr>
            <a:endParaRPr lang="es-ES_tradnl" sz="16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2" name="CuadroTexto 1"/>
          <p:cNvSpPr txBox="1"/>
          <p:nvPr/>
        </p:nvSpPr>
        <p:spPr>
          <a:xfrm>
            <a:off x="287016" y="1700808"/>
            <a:ext cx="8856984" cy="646331"/>
          </a:xfrm>
          <a:prstGeom prst="rect">
            <a:avLst/>
          </a:prstGeom>
          <a:noFill/>
        </p:spPr>
        <p:txBody>
          <a:bodyPr wrap="square" rtlCol="0">
            <a:spAutoFit/>
          </a:bodyPr>
          <a:lstStyle/>
          <a:p>
            <a:r>
              <a:rPr lang="es-ES_tradnl" b="1" dirty="0" smtClean="0"/>
              <a:t> </a:t>
            </a:r>
            <a:endParaRPr lang="es-ES" dirty="0" smtClean="0"/>
          </a:p>
          <a:p>
            <a:endParaRPr lang="es-ES_tradnl" dirty="0"/>
          </a:p>
        </p:txBody>
      </p:sp>
      <p:sp>
        <p:nvSpPr>
          <p:cNvPr id="5" name="Rectángulo 4"/>
          <p:cNvSpPr/>
          <p:nvPr/>
        </p:nvSpPr>
        <p:spPr>
          <a:xfrm>
            <a:off x="0" y="1628800"/>
            <a:ext cx="9144000" cy="584776"/>
          </a:xfrm>
          <a:prstGeom prst="rect">
            <a:avLst/>
          </a:prstGeom>
        </p:spPr>
        <p:txBody>
          <a:bodyPr wrap="square">
            <a:spAutoFit/>
          </a:bodyPr>
          <a:lstStyle/>
          <a:p>
            <a:endParaRPr lang="es-ES_tradnl" b="1" i="1" dirty="0"/>
          </a:p>
          <a:p>
            <a:pPr algn="just"/>
            <a:r>
              <a:rPr lang="es-ES_tradnl" sz="1400" b="1" i="1" dirty="0" smtClean="0"/>
              <a:t> </a:t>
            </a:r>
            <a:endParaRPr lang="es-ES_tradnl" sz="1400" dirty="0"/>
          </a:p>
        </p:txBody>
      </p:sp>
      <p:sp>
        <p:nvSpPr>
          <p:cNvPr id="3" name="Rectángulo 2"/>
          <p:cNvSpPr/>
          <p:nvPr/>
        </p:nvSpPr>
        <p:spPr>
          <a:xfrm>
            <a:off x="179512" y="1772816"/>
            <a:ext cx="8964488" cy="646331"/>
          </a:xfrm>
          <a:prstGeom prst="rect">
            <a:avLst/>
          </a:prstGeom>
        </p:spPr>
        <p:txBody>
          <a:bodyPr wrap="square">
            <a:spAutoFit/>
          </a:bodyPr>
          <a:lstStyle/>
          <a:p>
            <a:r>
              <a:rPr lang="es-ES_tradnl" dirty="0" smtClean="0"/>
              <a:t> </a:t>
            </a:r>
            <a:endParaRPr lang="es-ES" dirty="0"/>
          </a:p>
          <a:p>
            <a:r>
              <a:rPr lang="es-ES_tradnl" dirty="0"/>
              <a:t> </a:t>
            </a:r>
            <a:endParaRPr lang="es-ES" dirty="0"/>
          </a:p>
        </p:txBody>
      </p:sp>
      <p:sp>
        <p:nvSpPr>
          <p:cNvPr id="6" name="Rectángulo 5"/>
          <p:cNvSpPr/>
          <p:nvPr/>
        </p:nvSpPr>
        <p:spPr>
          <a:xfrm>
            <a:off x="179512" y="1582341"/>
            <a:ext cx="8964488" cy="6463309"/>
          </a:xfrm>
          <a:prstGeom prst="rect">
            <a:avLst/>
          </a:prstGeom>
        </p:spPr>
        <p:txBody>
          <a:bodyPr wrap="square">
            <a:spAutoFit/>
          </a:bodyPr>
          <a:lstStyle/>
          <a:p>
            <a:endParaRPr lang="es-ES_tradnl" b="1" dirty="0" smtClean="0"/>
          </a:p>
          <a:p>
            <a:r>
              <a:rPr lang="es-ES_tradnl" b="1" dirty="0" smtClean="0"/>
              <a:t>En </a:t>
            </a:r>
            <a:r>
              <a:rPr lang="es-ES_tradnl" b="1" dirty="0"/>
              <a:t>el ámbito del proceso penal</a:t>
            </a:r>
            <a:r>
              <a:rPr lang="es-ES_tradnl" dirty="0"/>
              <a:t>, desde el punto de vista de la </a:t>
            </a:r>
            <a:r>
              <a:rPr lang="es-ES_tradnl" b="1" dirty="0"/>
              <a:t>licitud de la prueba,</a:t>
            </a:r>
            <a:r>
              <a:rPr lang="es-ES_tradnl" dirty="0"/>
              <a:t> no puede dejar de mencionarse la </a:t>
            </a:r>
            <a:r>
              <a:rPr lang="es-ES_tradnl" b="1" u="sng" dirty="0"/>
              <a:t>STS (Sala II) 23/10/2018, </a:t>
            </a:r>
            <a:r>
              <a:rPr lang="es-ES_tradnl" b="1" u="sng" dirty="0" err="1"/>
              <a:t>Rec</a:t>
            </a:r>
            <a:r>
              <a:rPr lang="es-ES_tradnl" b="1" u="sng" dirty="0"/>
              <a:t> 1674/2017</a:t>
            </a:r>
            <a:r>
              <a:rPr lang="es-ES_tradnl" dirty="0"/>
              <a:t>, en </a:t>
            </a:r>
            <a:r>
              <a:rPr lang="es-ES_tradnl" dirty="0" smtClean="0"/>
              <a:t>la </a:t>
            </a:r>
            <a:r>
              <a:rPr lang="es-ES_tradnl" dirty="0"/>
              <a:t>que se analiza  </a:t>
            </a:r>
            <a:r>
              <a:rPr lang="es-ES" b="1" dirty="0"/>
              <a:t>la nulidad del examen efectuado del ordenador personal del acusado</a:t>
            </a:r>
            <a:r>
              <a:rPr lang="es-ES" dirty="0"/>
              <a:t> (</a:t>
            </a:r>
            <a:r>
              <a:rPr lang="es-ES" b="1" dirty="0"/>
              <a:t>trabajador de alta dirección</a:t>
            </a:r>
            <a:r>
              <a:rPr lang="es-ES" dirty="0"/>
              <a:t>) y, consiguientemente, la </a:t>
            </a:r>
            <a:r>
              <a:rPr lang="es-ES" dirty="0" err="1"/>
              <a:t>inutilizabilidad</a:t>
            </a:r>
            <a:r>
              <a:rPr lang="es-ES" dirty="0"/>
              <a:t> de todas las pruebas derivadas de ese escrutinio, por tratarse de pruebas afectadas por la prohibición consagrada en el art. 11.1 LOPJ y, por tanto, </a:t>
            </a:r>
            <a:r>
              <a:rPr lang="es-ES" dirty="0" smtClean="0"/>
              <a:t>inhábiles </a:t>
            </a:r>
            <a:r>
              <a:rPr lang="es-ES" dirty="0"/>
              <a:t>para fundar una condena</a:t>
            </a:r>
            <a:r>
              <a:rPr lang="es-ES" dirty="0" smtClean="0"/>
              <a:t>.</a:t>
            </a:r>
          </a:p>
          <a:p>
            <a:endParaRPr lang="es-ES" dirty="0"/>
          </a:p>
          <a:p>
            <a:r>
              <a:rPr lang="es-ES" dirty="0" smtClean="0"/>
              <a:t>Contrasta el art.20.3 ET y el art. 20 bis ET con el art. 588 </a:t>
            </a:r>
            <a:r>
              <a:rPr lang="es-ES" dirty="0" err="1" smtClean="0"/>
              <a:t>sexies</a:t>
            </a:r>
            <a:r>
              <a:rPr lang="es-ES" dirty="0" smtClean="0"/>
              <a:t> a) </a:t>
            </a:r>
            <a:r>
              <a:rPr lang="mr-IN" dirty="0" smtClean="0"/>
              <a:t>–</a:t>
            </a:r>
            <a:r>
              <a:rPr lang="es-ES" dirty="0" smtClean="0"/>
              <a:t>c) </a:t>
            </a:r>
            <a:r>
              <a:rPr lang="es-ES" dirty="0" err="1" smtClean="0"/>
              <a:t>LECrim</a:t>
            </a:r>
            <a:r>
              <a:rPr lang="es-ES" dirty="0" smtClean="0"/>
              <a:t>. </a:t>
            </a:r>
            <a:endParaRPr lang="es-ES" dirty="0"/>
          </a:p>
          <a:p>
            <a:pPr marL="285750" indent="-285750">
              <a:buFontTx/>
              <a:buChar char="-"/>
            </a:pPr>
            <a:r>
              <a:rPr lang="es-ES" dirty="0" smtClean="0"/>
              <a:t>Necesidad de autorización judicial con motivación individualizada en registro domiciliario y fuera del domicilio </a:t>
            </a:r>
          </a:p>
          <a:p>
            <a:pPr marL="285750" indent="-285750">
              <a:buFontTx/>
              <a:buChar char="-"/>
            </a:pPr>
            <a:r>
              <a:rPr lang="es-ES" dirty="0" smtClean="0"/>
              <a:t>Autorización judicial: términos y alcance del registro, realización de copias, aseguramiento de integridad; evitación de perjuicios a titular, ampliaciones de registro, actuaciones en caso de urgencia.</a:t>
            </a:r>
          </a:p>
          <a:p>
            <a:r>
              <a:rPr lang="es-ES" dirty="0" smtClean="0"/>
              <a:t>Empresario poderes similares a la policía en situaciones de urgencia (pero sin la comunicación en el plazo de 24 h al juez competente). (art.588sexies c) </a:t>
            </a:r>
            <a:r>
              <a:rPr lang="es-ES" dirty="0" err="1" smtClean="0"/>
              <a:t>LECrim</a:t>
            </a:r>
            <a:r>
              <a:rPr lang="es-ES" dirty="0" smtClean="0"/>
              <a:t>).</a:t>
            </a:r>
          </a:p>
          <a:p>
            <a:pPr marL="285750" indent="-285750">
              <a:buFontTx/>
              <a:buChar char="-"/>
            </a:pPr>
            <a:endParaRPr lang="es-ES" dirty="0" smtClean="0"/>
          </a:p>
          <a:p>
            <a:pPr marL="285750" indent="-285750">
              <a:buFontTx/>
              <a:buChar char="-"/>
            </a:pPr>
            <a:endParaRPr lang="es-ES" dirty="0" smtClean="0"/>
          </a:p>
          <a:p>
            <a:endParaRPr lang="es-ES" dirty="0"/>
          </a:p>
          <a:p>
            <a:endParaRPr lang="es-ES" dirty="0" smtClean="0"/>
          </a:p>
          <a:p>
            <a:endParaRPr lang="es-ES" dirty="0"/>
          </a:p>
          <a:p>
            <a:endParaRPr lang="es-ES" dirty="0" smtClean="0"/>
          </a:p>
        </p:txBody>
      </p:sp>
    </p:spTree>
    <p:extLst>
      <p:ext uri="{BB962C8B-B14F-4D97-AF65-F5344CB8AC3E}">
        <p14:creationId xmlns:p14="http://schemas.microsoft.com/office/powerpoint/2010/main" val="33416354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51520" y="5733256"/>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smtClean="0">
                <a:ln/>
                <a:solidFill>
                  <a:schemeClr val="accent3"/>
                </a:solidFill>
              </a:rPr>
              <a:t/>
            </a:r>
            <a:br>
              <a:rPr lang="es-ES" sz="2000" b="1" dirty="0" smtClean="0">
                <a:ln/>
                <a:solidFill>
                  <a:schemeClr val="accent3"/>
                </a:solidFill>
              </a:rPr>
            </a:br>
            <a:r>
              <a:rPr lang="es-ES" sz="2000" b="1" dirty="0">
                <a:ln/>
                <a:solidFill>
                  <a:schemeClr val="accent3"/>
                </a:solidFill>
              </a:rPr>
              <a:t/>
            </a:r>
            <a:br>
              <a:rPr lang="es-ES" sz="2000" b="1" dirty="0">
                <a:ln/>
                <a:solidFill>
                  <a:schemeClr val="accent3"/>
                </a:solidFill>
              </a:rPr>
            </a:br>
            <a:r>
              <a:rPr lang="es-ES" sz="2000" b="1" dirty="0" smtClean="0">
                <a:ln/>
                <a:solidFill>
                  <a:schemeClr val="accent3"/>
                </a:solidFill>
              </a:rPr>
              <a:t>2.-DERECHO A LA DESCONEXIÓN DIGITAL EN EL ÁMBITO LABORAL</a:t>
            </a:r>
            <a:r>
              <a:rPr lang="es-ES" sz="2000" b="1" dirty="0">
                <a:ln/>
                <a:solidFill>
                  <a:schemeClr val="accent3"/>
                </a:solidFill>
              </a:rPr>
              <a:t/>
            </a:r>
            <a:br>
              <a:rPr lang="es-ES" sz="2000" b="1" dirty="0">
                <a:ln/>
                <a:solidFill>
                  <a:schemeClr val="accent3"/>
                </a:solidFill>
              </a:rPr>
            </a:br>
            <a:r>
              <a:rPr lang="es-ES" sz="2000" b="1" dirty="0">
                <a:ln/>
                <a:solidFill>
                  <a:schemeClr val="accent3"/>
                </a:solidFill>
              </a:rPr>
              <a:t> </a:t>
            </a:r>
            <a:r>
              <a:rPr lang="es-ES" sz="2000" b="1" dirty="0" smtClean="0">
                <a:ln/>
                <a:solidFill>
                  <a:schemeClr val="accent3"/>
                </a:solidFill>
              </a:rPr>
              <a:t/>
            </a:r>
            <a:br>
              <a:rPr lang="es-ES" sz="2000" b="1" dirty="0" smtClean="0">
                <a:ln/>
                <a:solidFill>
                  <a:schemeClr val="accent3"/>
                </a:solidFill>
              </a:rPr>
            </a:br>
            <a:r>
              <a:rPr lang="es-ES" sz="2000" b="1" dirty="0" smtClean="0">
                <a:ln/>
                <a:solidFill>
                  <a:schemeClr val="accent3"/>
                </a:solidFill>
              </a:rPr>
              <a:t> </a:t>
            </a:r>
            <a:endParaRPr lang="es-ES" sz="20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16139482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Artículo </a:t>
            </a:r>
            <a:r>
              <a:rPr lang="es-ES_tradnl" sz="1400" b="1" i="1" dirty="0"/>
              <a:t>88. Derecho a la desconexión digital en el ámbito laboral.</a:t>
            </a:r>
            <a:endParaRPr lang="es-ES" sz="1400" dirty="0"/>
          </a:p>
          <a:p>
            <a:pPr marL="0" indent="0" algn="just">
              <a:buNone/>
            </a:pPr>
            <a:endParaRPr lang="es-ES_tradnl" sz="1400" b="1" i="1" dirty="0" smtClean="0"/>
          </a:p>
          <a:p>
            <a:pPr marL="0" indent="0" algn="just">
              <a:buNone/>
            </a:pPr>
            <a:r>
              <a:rPr lang="es-ES_tradnl" sz="1400" b="1" i="1" dirty="0" smtClean="0"/>
              <a:t>1</a:t>
            </a:r>
            <a:r>
              <a:rPr lang="es-ES_tradnl" sz="1400" b="1" i="1" dirty="0"/>
              <a:t>. Los trabajadores y los empleados públicos tendrán derecho a la desconexión digital a fin de garantizar, fuera del tiempo de trabajo legal o convencionalmente establecido, el respeto de su tiempo de descanso, permisos y vacaciones, así como de su intimidad personal y familiar.</a:t>
            </a:r>
            <a:endParaRPr lang="es-ES" sz="1400" dirty="0"/>
          </a:p>
          <a:p>
            <a:pPr marL="0" indent="0" algn="just">
              <a:buNone/>
            </a:pPr>
            <a:endParaRPr lang="es-ES_tradnl" sz="1400" b="1" i="1" dirty="0" smtClean="0"/>
          </a:p>
          <a:p>
            <a:pPr marL="0" indent="0" algn="just">
              <a:buNone/>
            </a:pPr>
            <a:r>
              <a:rPr lang="es-ES_tradnl" sz="1400" b="1" i="1" dirty="0" smtClean="0"/>
              <a:t>2</a:t>
            </a:r>
            <a:r>
              <a:rPr lang="es-ES_tradnl" sz="1400" b="1" i="1" dirty="0"/>
              <a:t>. Las modalidades de ejercicio de este derecho atenderán a la naturaleza y objeto de la relación laboral, potenciarán el derecho a la conciliación de la actividad laboral y la vida personal y familiar y se sujetarán a lo establecido en la negociación colectiva o, en su defecto, a lo acordado entre la empresa y los representantes de los trabajadores.</a:t>
            </a:r>
            <a:endParaRPr lang="es-ES" sz="1400" dirty="0"/>
          </a:p>
          <a:p>
            <a:pPr marL="0" indent="0" algn="just">
              <a:buNone/>
            </a:pPr>
            <a:endParaRPr lang="es-ES_tradnl" sz="1400" b="1" i="1" dirty="0" smtClean="0"/>
          </a:p>
          <a:p>
            <a:pPr marL="0" indent="0" algn="just">
              <a:buNone/>
            </a:pPr>
            <a:r>
              <a:rPr lang="es-ES_tradnl" sz="1400" b="1" i="1" dirty="0" smtClean="0"/>
              <a:t>3</a:t>
            </a:r>
            <a:r>
              <a:rPr lang="es-ES_tradnl" sz="1400" b="1" i="1" dirty="0"/>
              <a:t>. El empleador, previa audiencia de los representantes de los trabajadores, elaborará una política interna dirigida a trabajadores, incluidos los que ocupen puestos directivos, en la que definirán las modalidades de ejercicio del derecho a la desconexión y las acciones de formación y de sensibilización del personal sobre un uso razonable de las herramientas tecnológicas que evite el riesgo de fatiga informática. En particular, se preservará el derecho a la desconexión digital en los supuestos de realización total o parcial del trabajo a distancia así como en el domicilio del empleado vinculado al uso con fines laborales de herramientas tecnológicas</a:t>
            </a:r>
            <a:endParaRPr lang="es-ES" sz="1400" dirty="0"/>
          </a:p>
          <a:p>
            <a:pPr marL="0" indent="0">
              <a:buNone/>
            </a:pPr>
            <a:endParaRPr lang="es-ES_tradnl" sz="1600" u="sng"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83180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(II)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_tradnl" sz="1400" b="1" i="1" dirty="0" smtClean="0"/>
          </a:p>
          <a:p>
            <a:pPr marL="0" indent="0" algn="just">
              <a:buNone/>
            </a:pPr>
            <a:r>
              <a:rPr lang="es-ES_tradnl" sz="1400" b="1" i="1" u="sng" dirty="0" smtClean="0"/>
              <a:t>DERECHO CON TRES PATAS:</a:t>
            </a:r>
          </a:p>
          <a:p>
            <a:pPr marL="0" indent="0" algn="just">
              <a:buNone/>
            </a:pPr>
            <a:r>
              <a:rPr lang="es-ES_tradnl" sz="1400" b="1" i="1" dirty="0"/>
              <a:t>	</a:t>
            </a:r>
            <a:r>
              <a:rPr lang="es-ES_tradnl" sz="1400" b="1" i="1" dirty="0" smtClean="0"/>
              <a:t>- Intimidad personal y familiar</a:t>
            </a:r>
          </a:p>
          <a:p>
            <a:pPr marL="0" indent="0" algn="just">
              <a:buNone/>
            </a:pPr>
            <a:r>
              <a:rPr lang="es-ES_tradnl" sz="1400" b="1" i="1" dirty="0"/>
              <a:t>	</a:t>
            </a:r>
            <a:r>
              <a:rPr lang="es-ES_tradnl" sz="1400" b="1" i="1" dirty="0" smtClean="0"/>
              <a:t>- Salud laboral (descanso, tiempo de trabajo y prevención de riesgos)</a:t>
            </a:r>
          </a:p>
          <a:p>
            <a:pPr marL="0" indent="0" algn="just">
              <a:buNone/>
            </a:pPr>
            <a:r>
              <a:rPr lang="es-ES_tradnl" sz="1400" b="1" i="1" dirty="0"/>
              <a:t>	</a:t>
            </a:r>
            <a:r>
              <a:rPr lang="es-ES_tradnl" sz="1400" b="1" i="1" dirty="0" smtClean="0"/>
              <a:t>- Igualdad de género: conciliación vida personal, familiar y laboral. </a:t>
            </a:r>
            <a:endParaRPr lang="es-ES_tradnl" sz="1400" b="1" i="1" u="sng" dirty="0"/>
          </a:p>
          <a:p>
            <a:pPr marL="0" indent="0" algn="just">
              <a:buNone/>
            </a:pPr>
            <a:r>
              <a:rPr lang="es-ES_tradnl" sz="1400" b="1" i="1" u="sng" dirty="0" smtClean="0"/>
              <a:t>ANTECEDENTES JURISPRUDENCIALES</a:t>
            </a:r>
            <a:endParaRPr lang="es-ES_tradnl" sz="1400" b="1" dirty="0"/>
          </a:p>
          <a:p>
            <a:pPr algn="just">
              <a:buFontTx/>
              <a:buChar char="-"/>
            </a:pPr>
            <a:r>
              <a:rPr lang="es-ES_tradnl" sz="1400" b="1" dirty="0" smtClean="0"/>
              <a:t>STC 192/2003, de 27 de octubre : </a:t>
            </a:r>
            <a:r>
              <a:rPr lang="es-ES_tradnl" sz="1400" b="1" i="1" dirty="0" smtClean="0"/>
              <a:t>lead case </a:t>
            </a:r>
            <a:r>
              <a:rPr lang="es-ES_tradnl" sz="1400" b="1" dirty="0" smtClean="0"/>
              <a:t>en materia de desconexión. El trabajador que no descansa en vacaciones. Descanso vs. Tiempo libre. </a:t>
            </a:r>
          </a:p>
          <a:p>
            <a:pPr marL="0" indent="0" algn="just">
              <a:buNone/>
            </a:pPr>
            <a:endParaRPr lang="es-ES_tradnl" sz="1400" b="1" i="1" dirty="0"/>
          </a:p>
          <a:p>
            <a:pPr algn="just">
              <a:buFontTx/>
              <a:buChar char="-"/>
            </a:pPr>
            <a:r>
              <a:rPr lang="es-ES_tradnl" sz="1400" b="1" dirty="0" smtClean="0"/>
              <a:t>STS 21 septiembre 2015, Rec. 259/2014: nulidad de cláusula abusiva por incorporar al contrato la obligación de facilitar teléfono o e-mail, y utilizar la base de tratamiento por necesidad de ejecución de contrato, cuando no está cubierta por esa base, pues no son datos necesarios y, por tanto, deberían contar con el consentimiento del trabajador, distinto del contractual, no pudiéndose incluir como cláusula tipo en el contrato, puesto que el consentimiento, en ese momento es sumamente débil.. </a:t>
            </a:r>
            <a:r>
              <a:rPr lang="es-ES" sz="1400" dirty="0" smtClean="0"/>
              <a:t>“</a:t>
            </a:r>
            <a:r>
              <a:rPr lang="es-ES_tradnl" sz="1400" dirty="0" smtClean="0"/>
              <a:t> </a:t>
            </a:r>
          </a:p>
          <a:p>
            <a:pPr marL="0" indent="0" algn="just">
              <a:buNone/>
            </a:pPr>
            <a:endParaRPr lang="es-ES_tradnl" sz="1400" dirty="0" smtClean="0"/>
          </a:p>
          <a:p>
            <a:pPr algn="just">
              <a:buFontTx/>
              <a:buChar char="-"/>
            </a:pPr>
            <a:r>
              <a:rPr lang="es-ES" sz="1400" b="1" dirty="0" smtClean="0"/>
              <a:t>STSJ Catalunya 23 mayo 2013 (</a:t>
            </a:r>
            <a:r>
              <a:rPr lang="es-ES" sz="1400" b="1" dirty="0" err="1" smtClean="0"/>
              <a:t>Rec</a:t>
            </a:r>
            <a:r>
              <a:rPr lang="es-ES" sz="1400" b="1" dirty="0" smtClean="0"/>
              <a:t>  6212/2012). El caso del acelerómetro </a:t>
            </a:r>
            <a:r>
              <a:rPr lang="es-ES" sz="1400" dirty="0" smtClean="0"/>
              <a:t>instalado en los móviles de los trabajadores de la sección de mantenimiento, que tenían que llevar fuera de jornada laboral. </a:t>
            </a: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6809323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(III)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 </a:t>
            </a:r>
            <a:r>
              <a:rPr lang="es-ES_tradnl" sz="1400" b="1" i="1" u="sng" dirty="0" smtClean="0"/>
              <a:t>ANTECEDENTES EN LA NEGOCIACIÓN COLECTIVA</a:t>
            </a:r>
            <a:endParaRPr lang="es-ES_tradnl" sz="1400" b="1" dirty="0"/>
          </a:p>
          <a:p>
            <a:pPr algn="just">
              <a:buFontTx/>
              <a:buChar char="-"/>
            </a:pPr>
            <a:r>
              <a:rPr lang="es-ES_tradnl" sz="1400" b="1" dirty="0" smtClean="0"/>
              <a:t> Convenio </a:t>
            </a:r>
            <a:r>
              <a:rPr lang="es-ES_tradnl" sz="1400" dirty="0" smtClean="0"/>
              <a:t>Grupo </a:t>
            </a:r>
            <a:r>
              <a:rPr lang="es-ES_tradnl" sz="1400" dirty="0"/>
              <a:t>AXA (</a:t>
            </a:r>
            <a:r>
              <a:rPr lang="es-ES" sz="1400" dirty="0" err="1"/>
              <a:t>Código</a:t>
            </a:r>
            <a:r>
              <a:rPr lang="es-ES" sz="1400" dirty="0"/>
              <a:t> convenio nº 90006353011984</a:t>
            </a:r>
            <a:r>
              <a:rPr lang="es-ES" sz="1400" dirty="0" smtClean="0"/>
              <a:t>).  artículo </a:t>
            </a:r>
            <a:r>
              <a:rPr lang="es-ES" sz="1400" dirty="0"/>
              <a:t>14 </a:t>
            </a:r>
            <a:r>
              <a:rPr lang="es-ES" sz="1400" dirty="0" smtClean="0"/>
              <a:t> (tras una exposición de motivos) dice: “</a:t>
            </a:r>
            <a:r>
              <a:rPr lang="es-ES" sz="1400" i="1" dirty="0"/>
              <a:t>Consecuentemente, salvo causa de fuerza mayor o circunstancias excepcionales, AXA reconoce el derecho de los trabajadores a no responder a los mails o mensajes profesionales fuera de su horario de trabajo</a:t>
            </a:r>
            <a:r>
              <a:rPr lang="es-ES" sz="1400" i="1" dirty="0" smtClean="0"/>
              <a:t>.”</a:t>
            </a:r>
            <a:endParaRPr lang="es-ES" sz="1400" dirty="0"/>
          </a:p>
          <a:p>
            <a:r>
              <a:rPr lang="es-ES_tradnl" sz="1400" b="1" dirty="0"/>
              <a:t>Convenio de la empresa. Barcelona Cicle de </a:t>
            </a:r>
            <a:r>
              <a:rPr lang="es-ES_tradnl" sz="1400" b="1" dirty="0" err="1"/>
              <a:t>l’Aigua</a:t>
            </a:r>
            <a:r>
              <a:rPr lang="es-ES_tradnl" sz="1400" b="1" dirty="0"/>
              <a:t>, SA (BCASA) </a:t>
            </a:r>
            <a:r>
              <a:rPr lang="es-ES_tradnl" sz="1400" dirty="0"/>
              <a:t>para el período 13.11.2017-31.12.2020 (código de convenio </a:t>
            </a:r>
            <a:r>
              <a:rPr lang="es-ES_tradnl" sz="1400" dirty="0" err="1"/>
              <a:t>núm</a:t>
            </a:r>
            <a:r>
              <a:rPr lang="es-ES_tradnl" sz="1400" dirty="0"/>
              <a:t>. 08102192012018) </a:t>
            </a:r>
            <a:r>
              <a:rPr lang="es-ES_tradnl" sz="1400" dirty="0" smtClean="0"/>
              <a:t>En </a:t>
            </a:r>
            <a:r>
              <a:rPr lang="es-ES_tradnl" sz="1400" dirty="0"/>
              <a:t>su artículo 65 dispone</a:t>
            </a:r>
            <a:endParaRPr lang="es-ES" sz="1400" dirty="0"/>
          </a:p>
          <a:p>
            <a:pPr algn="just"/>
            <a:r>
              <a:rPr lang="es-ES" sz="1400" i="1" dirty="0"/>
              <a:t>La empresa asegurará el respeto al tiempo de descanso y a la vida </a:t>
            </a:r>
            <a:r>
              <a:rPr lang="es-ES" sz="1400" i="1" dirty="0" smtClean="0"/>
              <a:t>personal </a:t>
            </a:r>
            <a:r>
              <a:rPr lang="es-ES" sz="1400" i="1" dirty="0"/>
              <a:t>de todos los trabajadores y trabajadoras. Por eso procurará que no sea necesaria la </a:t>
            </a:r>
            <a:r>
              <a:rPr lang="es-ES" sz="1400" i="1" dirty="0" smtClean="0"/>
              <a:t>respuesta </a:t>
            </a:r>
            <a:r>
              <a:rPr lang="es-ES" sz="1400" i="1" dirty="0"/>
              <a:t>a mensajes ni llamadas o bien la realización de conexiones telemáticas fuera del horario laboral del trabajador. Son excepciones a esta política los casos de fuerza mayor, la coordinación de actuaciones de urgencia y las actuaciones de los trabajadores en trabajos de retén o de guardia" </a:t>
            </a:r>
            <a:endParaRPr lang="es-ES" sz="1400" i="1" dirty="0" smtClean="0"/>
          </a:p>
          <a:p>
            <a:pPr algn="just"/>
            <a:r>
              <a:rPr lang="es-ES" sz="1400" b="1" dirty="0"/>
              <a:t>Convenio EUI </a:t>
            </a:r>
            <a:r>
              <a:rPr lang="es-ES" sz="1400" b="1" dirty="0" err="1"/>
              <a:t>Limited</a:t>
            </a:r>
            <a:r>
              <a:rPr lang="es-ES" sz="1400" b="1" dirty="0"/>
              <a:t> Sucursal </a:t>
            </a:r>
            <a:r>
              <a:rPr lang="es-ES" sz="1400" b="1" dirty="0" smtClean="0"/>
              <a:t>España (art.16.10)</a:t>
            </a:r>
            <a:endParaRPr lang="es-ES" sz="1400" b="1" dirty="0"/>
          </a:p>
          <a:p>
            <a:pPr algn="just"/>
            <a:r>
              <a:rPr lang="es-ES_tradnl" sz="1400" b="1" dirty="0"/>
              <a:t>D</a:t>
            </a:r>
            <a:r>
              <a:rPr lang="es-ES_tradnl" sz="1400" b="1" dirty="0" smtClean="0"/>
              <a:t>erecho </a:t>
            </a:r>
            <a:r>
              <a:rPr lang="es-ES_tradnl" sz="1400" b="1" dirty="0"/>
              <a:t>de desconexión en los acuerdos interprofesionales:</a:t>
            </a:r>
            <a:r>
              <a:rPr lang="es-ES_tradnl" sz="1400" dirty="0"/>
              <a:t> </a:t>
            </a:r>
            <a:r>
              <a:rPr lang="es-ES" sz="1400" dirty="0"/>
              <a:t>Resolución TSF/2053/2018, de 4 de septiembre (Diario Oficial de la Generalitat de Cataluña núm. 7702, de 7 de septiembre de 2018). </a:t>
            </a:r>
            <a:endParaRPr lang="es-ES" sz="1400" dirty="0" smtClean="0"/>
          </a:p>
          <a:p>
            <a:pPr marL="0" indent="0" algn="just">
              <a:buNone/>
            </a:pPr>
            <a:r>
              <a:rPr lang="es-ES_tradnl" sz="1400" b="1" dirty="0" smtClean="0"/>
              <a:t>PLANES DE IGUALDAD:</a:t>
            </a:r>
          </a:p>
          <a:p>
            <a:r>
              <a:rPr lang="es-ES" sz="1400" dirty="0"/>
              <a:t>- El IX Acuerdo Marco del Grupo Repsol (BOE núm. 4; de enero de  2018).</a:t>
            </a:r>
          </a:p>
          <a:p>
            <a:r>
              <a:rPr lang="es-ES" sz="1400" dirty="0"/>
              <a:t>- El XVI Convenio colectivo de la ONCE y su personal (BOE núm. 16, de 18 de enero de 2018).</a:t>
            </a:r>
          </a:p>
          <a:p>
            <a:pPr marL="0" indent="0" algn="just">
              <a:buNone/>
            </a:pP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1527932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(IV)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 </a:t>
            </a:r>
            <a:endParaRPr lang="es-ES" sz="1400" dirty="0"/>
          </a:p>
          <a:p>
            <a:pPr algn="just">
              <a:buFontTx/>
              <a:buChar char="-"/>
            </a:pPr>
            <a:r>
              <a:rPr lang="es-ES_tradnl" sz="1400" b="1" dirty="0" smtClean="0"/>
              <a:t>¿Es un Derecho Fundamental? </a:t>
            </a:r>
            <a:r>
              <a:rPr lang="es-ES_tradnl" sz="1400" dirty="0" smtClean="0"/>
              <a:t>El art.88 no es LO, pero el DDD se reconoce </a:t>
            </a:r>
            <a:r>
              <a:rPr lang="es-ES_tradnl" sz="1400" dirty="0"/>
              <a:t> </a:t>
            </a:r>
            <a:r>
              <a:rPr lang="es-ES_tradnl" sz="1400" i="1" dirty="0" smtClean="0"/>
              <a:t>“</a:t>
            </a:r>
            <a:r>
              <a:rPr lang="es-ES" sz="1400" i="1" dirty="0"/>
              <a:t>a fin de garantizar, fuera del tiempo de trabajo legal o convencionalmente establecido, el </a:t>
            </a:r>
            <a:r>
              <a:rPr lang="es-ES" sz="1400" b="1" i="1" dirty="0"/>
              <a:t>respeto de su tiempo de descanso, permisos y vacaciones</a:t>
            </a:r>
            <a:r>
              <a:rPr lang="es-ES" sz="1400" i="1" dirty="0"/>
              <a:t>, así como de su </a:t>
            </a:r>
            <a:r>
              <a:rPr lang="es-ES" sz="1400" b="1" i="1" dirty="0"/>
              <a:t>intimidad personal y </a:t>
            </a:r>
            <a:r>
              <a:rPr lang="es-ES" sz="1400" b="1" i="1" dirty="0" smtClean="0"/>
              <a:t>familiar</a:t>
            </a:r>
            <a:r>
              <a:rPr lang="es-ES" sz="1400" i="1" dirty="0" smtClean="0"/>
              <a:t>”.</a:t>
            </a:r>
          </a:p>
          <a:p>
            <a:pPr marL="0" indent="0" algn="just">
              <a:buNone/>
            </a:pPr>
            <a:endParaRPr lang="es-ES" sz="1400" i="1" dirty="0"/>
          </a:p>
          <a:p>
            <a:pPr algn="just">
              <a:buFontTx/>
              <a:buChar char="-"/>
            </a:pPr>
            <a:r>
              <a:rPr lang="es-ES_tradnl" sz="1400" dirty="0" smtClean="0"/>
              <a:t>Puede considerarse ley reguladora (art.53.1 CE) de DDFF, que atañe al lugar y tiempo de su ejercicio, sin incidir en su titularidad ni contenido. Es una regulación del ejercicio de la intimidad, desarrolla el principio rector del </a:t>
            </a:r>
            <a:r>
              <a:rPr lang="es-ES_tradnl" sz="1400" dirty="0"/>
              <a:t>respeto al tiempo de descanso, permisos y vacaciones. (art.40.2 CE). </a:t>
            </a:r>
            <a:r>
              <a:rPr lang="es-ES_tradnl" sz="1400" dirty="0" smtClean="0"/>
              <a:t>(art.31.2 CDFUE), e incide directamente en la conciliación de la vida personal, familiar y laboral y la igualdad de género (STC 3/07, de 15 de enero).</a:t>
            </a:r>
          </a:p>
          <a:p>
            <a:pPr marL="0" indent="0" algn="just">
              <a:buNone/>
            </a:pPr>
            <a:endParaRPr lang="es-ES_tradnl" sz="1400" dirty="0" smtClean="0"/>
          </a:p>
          <a:p>
            <a:pPr algn="just">
              <a:buFontTx/>
              <a:buChar char="-"/>
            </a:pPr>
            <a:r>
              <a:rPr lang="es-ES_tradnl" sz="1400" dirty="0" smtClean="0"/>
              <a:t>En tanto que la vulneración del DDD afecte a DDFF será </a:t>
            </a:r>
            <a:r>
              <a:rPr lang="es-ES_tradnl" sz="1400" dirty="0" err="1" smtClean="0"/>
              <a:t>tutelable</a:t>
            </a:r>
            <a:r>
              <a:rPr lang="es-ES_tradnl" sz="1400" dirty="0" smtClean="0"/>
              <a:t> en amparo ordinario y constitucional:</a:t>
            </a:r>
          </a:p>
          <a:p>
            <a:pPr lvl="1" algn="just">
              <a:buFontTx/>
              <a:buChar char="-"/>
            </a:pPr>
            <a:r>
              <a:rPr lang="es-ES_tradnl" sz="1400" dirty="0"/>
              <a:t>L</a:t>
            </a:r>
            <a:r>
              <a:rPr lang="es-ES_tradnl" sz="1400" dirty="0" smtClean="0"/>
              <a:t>a intimidad personal y familiar (art.18.1 CE)</a:t>
            </a:r>
          </a:p>
          <a:p>
            <a:pPr lvl="1" algn="just">
              <a:buFontTx/>
              <a:buChar char="-"/>
            </a:pPr>
            <a:r>
              <a:rPr lang="es-ES_tradnl" sz="1400" dirty="0" smtClean="0"/>
              <a:t>La igualdad de género y la conciliación de la vida personal , laboral y familiar (art.14,9.2 y 39 CE) </a:t>
            </a:r>
          </a:p>
          <a:p>
            <a:pPr lvl="1" algn="just">
              <a:buFontTx/>
              <a:buChar char="-"/>
            </a:pPr>
            <a:r>
              <a:rPr lang="es-ES_tradnl" sz="1400" dirty="0" smtClean="0"/>
              <a:t>La vida e integridad física : por crear un riesgo grave e inminente para la  salud o integridad física. (art.15 CE).</a:t>
            </a:r>
            <a:endParaRPr lang="es-ES_tradnl" sz="1400" dirty="0"/>
          </a:p>
          <a:p>
            <a:pPr algn="just">
              <a:buFontTx/>
              <a:buChar char="-"/>
            </a:pPr>
            <a:r>
              <a:rPr lang="es-ES_tradnl" sz="1600" dirty="0" smtClean="0"/>
              <a:t>A falta de regulación convencional, el despido por no conectarse es un despido nulo por vulneración de la intimidad personal y familiar</a:t>
            </a:r>
            <a:r>
              <a:rPr lang="es-ES_tradnl" sz="1800" dirty="0" smtClean="0"/>
              <a:t>.</a:t>
            </a:r>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8265720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(V)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400" dirty="0"/>
          </a:p>
          <a:p>
            <a:pPr marL="0" indent="0" algn="just">
              <a:buNone/>
            </a:pPr>
            <a:r>
              <a:rPr lang="es-ES" sz="1400" b="1" u="sng" dirty="0" smtClean="0"/>
              <a:t>DESCONEXIÓN CON PERSPECTIVA DE GÉNERO</a:t>
            </a:r>
          </a:p>
          <a:p>
            <a:pPr marL="0" indent="0" algn="just">
              <a:buNone/>
            </a:pPr>
            <a:r>
              <a:rPr lang="es-ES" sz="1400" b="1" dirty="0" smtClean="0"/>
              <a:t>Ella: igualdad de oportunidades (permisos por maternidad, riesgo durante el embarazo y desconexión)</a:t>
            </a:r>
          </a:p>
          <a:p>
            <a:pPr marL="0" indent="0" algn="just">
              <a:buNone/>
            </a:pPr>
            <a:endParaRPr lang="es-ES" sz="1400" b="1" dirty="0"/>
          </a:p>
          <a:p>
            <a:pPr marL="0" indent="0" algn="just">
              <a:buNone/>
            </a:pPr>
            <a:r>
              <a:rPr lang="es-ES" sz="1400" b="1" dirty="0" smtClean="0"/>
              <a:t>El: corresponsabilidad (paternidad, cuidado de hijos o familiares, etc.)</a:t>
            </a:r>
          </a:p>
          <a:p>
            <a:pPr marL="0" indent="0" algn="just">
              <a:buNone/>
            </a:pPr>
            <a:endParaRPr lang="es-ES" sz="1400" b="1" dirty="0"/>
          </a:p>
          <a:p>
            <a:pPr marL="0" indent="0" algn="just">
              <a:buNone/>
            </a:pPr>
            <a:r>
              <a:rPr lang="es-ES_tradnl" sz="1600" b="1" dirty="0" smtClean="0"/>
              <a:t>¿Qué hay que tener en cuenta al interpretar el art. 88 NLOPD?</a:t>
            </a:r>
            <a:endParaRPr lang="es-ES_tradnl" sz="1400" b="1" dirty="0" smtClean="0"/>
          </a:p>
          <a:p>
            <a:pPr marL="0" indent="0" algn="just">
              <a:buNone/>
            </a:pPr>
            <a:r>
              <a:rPr lang="es-ES_tradnl" sz="1400" b="1" dirty="0" smtClean="0"/>
              <a:t>Toda </a:t>
            </a:r>
            <a:r>
              <a:rPr lang="es-ES_tradnl" sz="1400" b="1" dirty="0"/>
              <a:t>interpretación del derecho a la desconexión habrá de realizarse, ineludiblemente desde el adecuado enfoque de género</a:t>
            </a:r>
            <a:r>
              <a:rPr lang="es-ES_tradnl" sz="1400" dirty="0"/>
              <a:t> que impone el art.4 LOIMH.</a:t>
            </a:r>
            <a:endParaRPr lang="es-ES" sz="1400" dirty="0"/>
          </a:p>
          <a:p>
            <a:pPr marL="0" indent="0" algn="just">
              <a:buNone/>
            </a:pPr>
            <a:r>
              <a:rPr lang="es-ES" sz="1400" dirty="0"/>
              <a:t>STSJ Catalunya núm. 1558/2018 de 9 marzo (</a:t>
            </a:r>
            <a:r>
              <a:rPr lang="es-ES" sz="1400" dirty="0" err="1"/>
              <a:t>Rec</a:t>
            </a:r>
            <a:r>
              <a:rPr lang="es-ES" sz="1400" dirty="0"/>
              <a:t> 6987/2017), en que se </a:t>
            </a:r>
            <a:r>
              <a:rPr lang="es-ES" sz="1400" b="1" dirty="0"/>
              <a:t> </a:t>
            </a:r>
            <a:r>
              <a:rPr lang="es-ES" sz="1400" dirty="0"/>
              <a:t>declara nulo un despido por inexistencia de transgresión de la buena fe contractual, en la realización de actividades lúdicas durante la situación de baja laboral, en un caso de una trabajadora, con reducción de jornada, que acude con los hijos a la playa, tratándose de una actividad compatible con la enfermedad (conjuntivitis vírica), y por aplicación del principio de derecho «favor </a:t>
            </a:r>
            <a:r>
              <a:rPr lang="es-ES" sz="1400" dirty="0" err="1"/>
              <a:t>muliere</a:t>
            </a:r>
            <a:r>
              <a:rPr lang="es-ES" sz="1400" dirty="0"/>
              <a:t>», en materia de conciliación familiar. El poder empresarial de control fuera de la jornada laboral (en este caso en situación de IT), topa con derechos fundamentales, como intimidad, igualdad de género y conciliación, entre otros.</a:t>
            </a:r>
            <a:r>
              <a:rPr lang="es-ES" sz="1400" b="1" dirty="0"/>
              <a:t> </a:t>
            </a:r>
            <a:endParaRPr lang="es-ES" sz="1400" dirty="0"/>
          </a:p>
          <a:p>
            <a:pPr algn="just">
              <a:buFontTx/>
              <a:buChar char="-"/>
            </a:pP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2333250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(VI)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600" b="1" dirty="0" smtClean="0"/>
              <a:t> POLÍTICA INTERNA</a:t>
            </a:r>
            <a:endParaRPr lang="es-ES" sz="1400" dirty="0"/>
          </a:p>
          <a:p>
            <a:pPr algn="just"/>
            <a:r>
              <a:rPr lang="es-ES" sz="1400" b="1" dirty="0" smtClean="0"/>
              <a:t>N</a:t>
            </a:r>
            <a:r>
              <a:rPr lang="es-ES_tradnl" sz="1400" b="1" dirty="0" smtClean="0"/>
              <a:t>o puede contravenir las modalidades de ejercicio previstas en negociación colectiva o acuerdo de empresa</a:t>
            </a:r>
            <a:r>
              <a:rPr lang="es-ES_tradnl" sz="1400" dirty="0" smtClean="0"/>
              <a:t>.  (art.88.2 NLOPD).</a:t>
            </a:r>
          </a:p>
          <a:p>
            <a:pPr algn="just"/>
            <a:r>
              <a:rPr lang="es-ES_tradnl" sz="1400" b="1" u="sng" dirty="0" smtClean="0"/>
              <a:t>A falta de convenio o acuerdo, rige el derecho a la desconexión en toda su extensión </a:t>
            </a:r>
            <a:r>
              <a:rPr lang="es-ES_tradnl" sz="1400" dirty="0" smtClean="0"/>
              <a:t>(art.88.1 NLOPD</a:t>
            </a:r>
            <a:r>
              <a:rPr lang="es-ES_tradnl" sz="1400" dirty="0"/>
              <a:t>) </a:t>
            </a:r>
            <a:r>
              <a:rPr lang="es-ES_tradnl" sz="1400" dirty="0" smtClean="0"/>
              <a:t> Si </a:t>
            </a:r>
            <a:r>
              <a:rPr lang="es-ES_tradnl" sz="1400" dirty="0"/>
              <a:t>no hay regulación convencional, la intimidad personal y familiar, es un derecho fundamental de eficacia directa; y  descanso, vacaciones y permisos, son derechos de naturaleza legal, que impiden la obligación de atender a comunicaciones del empresario en dichos supuestos, sin que ello pueda causar perjuicio alguno al trabajador/a. </a:t>
            </a:r>
            <a:r>
              <a:rPr lang="es-ES_tradnl" sz="1400" dirty="0" smtClean="0"/>
              <a:t> </a:t>
            </a:r>
          </a:p>
          <a:p>
            <a:pPr algn="just"/>
            <a:r>
              <a:rPr lang="es-ES_tradnl" sz="1400" dirty="0" smtClean="0"/>
              <a:t>El </a:t>
            </a:r>
            <a:r>
              <a:rPr lang="es-ES_tradnl" sz="1400" b="1" dirty="0"/>
              <a:t>art.</a:t>
            </a:r>
            <a:r>
              <a:rPr lang="es-ES_tradnl" sz="1400" b="1" dirty="0" smtClean="0"/>
              <a:t>88.3 NLOPD: </a:t>
            </a:r>
            <a:r>
              <a:rPr lang="es-ES_tradnl" sz="1400" dirty="0" smtClean="0"/>
              <a:t> </a:t>
            </a:r>
            <a:r>
              <a:rPr lang="es-ES_tradnl" sz="1400" b="1" dirty="0"/>
              <a:t>deber del empleador de elaborar una política interna</a:t>
            </a:r>
            <a:r>
              <a:rPr lang="es-ES_tradnl" sz="1400" dirty="0"/>
              <a:t> dirigida a los trabajadores, incluidos directivos, </a:t>
            </a:r>
            <a:r>
              <a:rPr lang="es-ES_tradnl" sz="1400" b="1" dirty="0"/>
              <a:t>que definan las modalidades de ejercicio del derecho a la desconexión</a:t>
            </a:r>
            <a:r>
              <a:rPr lang="es-ES_tradnl" sz="1400" dirty="0"/>
              <a:t>, y las </a:t>
            </a:r>
            <a:r>
              <a:rPr lang="es-ES_tradnl" sz="1400" b="1" dirty="0"/>
              <a:t>acciones de formación y sensibilización</a:t>
            </a:r>
            <a:r>
              <a:rPr lang="es-ES_tradnl" sz="1400" dirty="0"/>
              <a:t> sobre un uso razonable de las TIC que evite el </a:t>
            </a:r>
            <a:r>
              <a:rPr lang="es-ES_tradnl" sz="1400" b="1" dirty="0"/>
              <a:t>riesgo de fatiga  informática</a:t>
            </a:r>
            <a:r>
              <a:rPr lang="es-ES_tradnl" sz="1400" b="1" dirty="0" smtClean="0"/>
              <a:t>.  Política sometida a lo dispuesto en negociación colectivo o acuerdo. </a:t>
            </a:r>
            <a:endParaRPr lang="es-ES" sz="1400" dirty="0"/>
          </a:p>
          <a:p>
            <a:pPr algn="just"/>
            <a:r>
              <a:rPr lang="es-ES_tradnl" sz="1400" dirty="0"/>
              <a:t>Se impone la </a:t>
            </a:r>
            <a:r>
              <a:rPr lang="es-ES_tradnl" sz="1400" b="1" dirty="0"/>
              <a:t>audiencia previa </a:t>
            </a:r>
            <a:r>
              <a:rPr lang="es-ES_tradnl" sz="1400" dirty="0"/>
              <a:t>de los representantes de los trabajadores,  por lo que </a:t>
            </a:r>
            <a:r>
              <a:rPr lang="es-ES_tradnl" sz="1400" b="1" dirty="0"/>
              <a:t>no hay aquí un derecho a la consulta</a:t>
            </a:r>
            <a:r>
              <a:rPr lang="es-ES_tradnl" sz="1400" dirty="0"/>
              <a:t> de los RLT sino  que la audiencia consistirá en el derecho a ser oídos con carácter previo a la adopción de la medida empresarial, con las salvedades que en materia de prevención de riesgos luego se dirán. </a:t>
            </a:r>
            <a:endParaRPr lang="es-ES" sz="1400" dirty="0"/>
          </a:p>
          <a:p>
            <a:pPr algn="just"/>
            <a:r>
              <a:rPr lang="es-ES_tradnl" sz="1400" dirty="0"/>
              <a:t>S</a:t>
            </a:r>
            <a:r>
              <a:rPr lang="es-ES_tradnl" sz="1400" dirty="0" smtClean="0"/>
              <a:t>e </a:t>
            </a:r>
            <a:r>
              <a:rPr lang="es-ES_tradnl" sz="1400" dirty="0"/>
              <a:t>impone el deber de </a:t>
            </a:r>
            <a:r>
              <a:rPr lang="es-ES_tradnl" sz="1400" b="1" dirty="0"/>
              <a:t>preservar el derecho  a la desconexión en supuestos de realización total o parcial del trabajo a distancia</a:t>
            </a:r>
            <a:r>
              <a:rPr lang="es-ES_tradnl" sz="1400" dirty="0"/>
              <a:t> así como en el </a:t>
            </a:r>
            <a:r>
              <a:rPr lang="es-ES_tradnl" sz="1400" b="1" dirty="0"/>
              <a:t>domicilio del empleado/a</a:t>
            </a:r>
            <a:r>
              <a:rPr lang="es-ES_tradnl" sz="1400" dirty="0"/>
              <a:t>, lo que parece que habrá de suponer la fijación estricta de horarios de conexión, fuera de los cuales no será exigible ningún tipo de conexión. </a:t>
            </a:r>
            <a:endParaRPr lang="es-ES" sz="1400" dirty="0"/>
          </a:p>
          <a:p>
            <a:endParaRPr lang="es-ES" sz="1400" dirty="0"/>
          </a:p>
          <a:p>
            <a:pPr algn="just">
              <a:buFontTx/>
              <a:buChar char="-"/>
            </a:pP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9772568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67544" y="332656"/>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SUMARIO</a:t>
            </a:r>
            <a:r>
              <a:rPr lang="es-ES" sz="2800" dirty="0">
                <a:solidFill>
                  <a:schemeClr val="bg1"/>
                </a:solidFill>
              </a:rPr>
              <a:t/>
            </a:r>
            <a:br>
              <a:rPr lang="es-ES" sz="2800" dirty="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79512" y="1700808"/>
            <a:ext cx="8964488" cy="4824536"/>
          </a:xfrm>
        </p:spPr>
        <p:txBody>
          <a:bodyPr/>
          <a:lstStyle/>
          <a:p>
            <a:pPr marL="0" indent="0">
              <a:buNone/>
            </a:pPr>
            <a:r>
              <a:rPr lang="es-ES" sz="1400" b="1" dirty="0" smtClean="0"/>
              <a:t> DERECHOS </a:t>
            </a:r>
            <a:r>
              <a:rPr lang="es-ES" sz="1400" b="1" dirty="0"/>
              <a:t>DIGITALES DE LAS PERSONAS TRABAJADORAS</a:t>
            </a:r>
            <a:r>
              <a:rPr lang="es-ES_tradnl" sz="1400" b="1" dirty="0"/>
              <a:t>	</a:t>
            </a:r>
            <a:r>
              <a:rPr lang="es-ES_tradnl" sz="1400" b="1" dirty="0" smtClean="0"/>
              <a:t> </a:t>
            </a:r>
            <a:endParaRPr lang="es-ES" sz="1400" b="1" dirty="0"/>
          </a:p>
          <a:p>
            <a:pPr marL="0" indent="0">
              <a:buNone/>
            </a:pPr>
            <a:r>
              <a:rPr lang="es-ES_tradnl" sz="1400" b="1" i="1" dirty="0" smtClean="0"/>
              <a:t>1</a:t>
            </a:r>
            <a:r>
              <a:rPr lang="es-ES_tradnl" sz="1400" b="1" i="1" dirty="0"/>
              <a:t>.- Derechos relativos al uso de dispositivos digitales	</a:t>
            </a:r>
            <a:r>
              <a:rPr lang="es-ES_tradnl" sz="1400" b="1" i="1" dirty="0" smtClean="0"/>
              <a:t> </a:t>
            </a:r>
            <a:endParaRPr lang="es-ES" sz="1400" b="1" dirty="0"/>
          </a:p>
          <a:p>
            <a:pPr marL="0" indent="0">
              <a:buNone/>
            </a:pPr>
            <a:r>
              <a:rPr lang="es-ES" sz="1400" b="1" i="1" dirty="0" smtClean="0"/>
              <a:t>2</a:t>
            </a:r>
            <a:r>
              <a:rPr lang="es-ES" sz="1400" b="1" i="1" dirty="0"/>
              <a:t>.- Derecho a la desconexión digital en el ámbito laboral</a:t>
            </a:r>
            <a:r>
              <a:rPr lang="es-ES" sz="1400" b="1" i="1" dirty="0" smtClean="0"/>
              <a:t>.</a:t>
            </a:r>
            <a:r>
              <a:rPr lang="es-ES_tradnl" sz="1400" b="1" i="1" dirty="0" smtClean="0"/>
              <a:t> </a:t>
            </a:r>
            <a:endParaRPr lang="es-ES" sz="1400" b="1" dirty="0"/>
          </a:p>
          <a:p>
            <a:pPr marL="0" indent="0">
              <a:buNone/>
            </a:pPr>
            <a:r>
              <a:rPr lang="es-ES_tradnl" sz="1400" b="1" i="1" dirty="0" smtClean="0"/>
              <a:t>3</a:t>
            </a:r>
            <a:r>
              <a:rPr lang="es-ES_tradnl" sz="1400" b="1" i="1" dirty="0"/>
              <a:t>- Derecho a la intimidad frente al uso de dispositivos de </a:t>
            </a:r>
            <a:r>
              <a:rPr lang="es-ES_tradnl" sz="1400" b="1" i="1" dirty="0" err="1"/>
              <a:t>videovigilancia</a:t>
            </a:r>
            <a:r>
              <a:rPr lang="es-ES_tradnl" sz="1400" b="1" i="1" dirty="0"/>
              <a:t> y de grabación de sonidos en el lugar </a:t>
            </a:r>
            <a:r>
              <a:rPr lang="es-ES_tradnl" sz="1400" b="1" i="1" dirty="0" smtClean="0"/>
              <a:t>de trabajo  </a:t>
            </a:r>
            <a:endParaRPr lang="es-ES" sz="1400" b="1" dirty="0"/>
          </a:p>
          <a:p>
            <a:pPr marL="0" indent="0">
              <a:buNone/>
            </a:pPr>
            <a:r>
              <a:rPr lang="es-ES" sz="1400" b="1" i="1" dirty="0" smtClean="0"/>
              <a:t>4</a:t>
            </a:r>
            <a:r>
              <a:rPr lang="es-ES" sz="1400" b="1" i="1" dirty="0"/>
              <a:t>.- Derecho a la intimidad ante la utilización de sistemas de </a:t>
            </a:r>
            <a:r>
              <a:rPr lang="es-ES" sz="1400" b="1" i="1" dirty="0" err="1"/>
              <a:t>geolocalización</a:t>
            </a:r>
            <a:r>
              <a:rPr lang="es-ES" sz="1400" b="1" i="1" dirty="0"/>
              <a:t> en el ámbito laboral.</a:t>
            </a:r>
            <a:r>
              <a:rPr lang="es-ES_tradnl" sz="1400" b="1" i="1" dirty="0"/>
              <a:t>	</a:t>
            </a:r>
            <a:r>
              <a:rPr lang="es-ES_tradnl" sz="1400" b="1" i="1" dirty="0" smtClean="0"/>
              <a:t> </a:t>
            </a:r>
            <a:endParaRPr lang="es-ES" sz="1400" b="1" i="1" dirty="0"/>
          </a:p>
          <a:p>
            <a:pPr marL="0" indent="0">
              <a:buNone/>
            </a:pPr>
            <a:r>
              <a:rPr lang="es-ES" sz="1400" b="1" i="1" dirty="0" smtClean="0"/>
              <a:t>5</a:t>
            </a:r>
            <a:r>
              <a:rPr lang="es-ES" sz="1400" b="1" i="1" dirty="0"/>
              <a:t>.- Derechos digitales en la negociación colectiva.</a:t>
            </a:r>
            <a:r>
              <a:rPr lang="es-ES_tradnl" sz="1400" b="1" i="1" dirty="0"/>
              <a:t>	</a:t>
            </a:r>
            <a:r>
              <a:rPr lang="es-ES_tradnl" sz="1400" b="1" i="1" dirty="0" smtClean="0"/>
              <a:t> </a:t>
            </a:r>
            <a:endParaRPr lang="es-ES" sz="1400" b="1" i="1" dirty="0"/>
          </a:p>
          <a:p>
            <a:pPr marL="0" indent="0">
              <a:buNone/>
            </a:pPr>
            <a:r>
              <a:rPr lang="es-ES" sz="1400" b="1" i="1" dirty="0" smtClean="0"/>
              <a:t>6</a:t>
            </a:r>
            <a:r>
              <a:rPr lang="es-ES" sz="1400" b="1" i="1" dirty="0"/>
              <a:t>.- El tratamiento de datos de salud de las personas trabajadoras.</a:t>
            </a:r>
            <a:r>
              <a:rPr lang="es-ES_tradnl" sz="1400" b="1" i="1" dirty="0"/>
              <a:t>	</a:t>
            </a:r>
            <a:r>
              <a:rPr lang="es-ES_tradnl" sz="1400" b="1" i="1" dirty="0" smtClean="0"/>
              <a:t> </a:t>
            </a:r>
            <a:endParaRPr lang="es-ES" sz="1400" b="1" dirty="0"/>
          </a:p>
          <a:p>
            <a:pPr marL="0" indent="0">
              <a:buNone/>
            </a:pPr>
            <a:r>
              <a:rPr lang="es-ES_tradnl" sz="1400" b="1" i="1" dirty="0" smtClean="0"/>
              <a:t> </a:t>
            </a:r>
            <a:r>
              <a:rPr lang="es-ES_tradnl" sz="1400" b="1" i="1" dirty="0"/>
              <a:t>LAS GARANTÍAS DE LOS DERECHOS DIGITALES DE LAS PERSONAS TRABAJADORAS.	</a:t>
            </a:r>
            <a:r>
              <a:rPr lang="es-ES_tradnl" sz="1400" b="1" i="1" dirty="0" smtClean="0"/>
              <a:t> </a:t>
            </a:r>
            <a:endParaRPr lang="es-ES" sz="1400" b="1" i="1" dirty="0"/>
          </a:p>
          <a:p>
            <a:pPr marL="0" indent="0">
              <a:buNone/>
            </a:pPr>
            <a:r>
              <a:rPr lang="es-ES_tradnl" sz="1400" b="1" i="1" dirty="0" smtClean="0"/>
              <a:t>1.</a:t>
            </a:r>
            <a:r>
              <a:rPr lang="es-ES_tradnl" sz="1400" b="1" i="1" dirty="0"/>
              <a:t>-Garantías frente a poderes privados de los DDFF digitales de los trabajadores:	</a:t>
            </a:r>
            <a:r>
              <a:rPr lang="es-ES_tradnl" sz="1400" b="1" i="1" dirty="0" smtClean="0"/>
              <a:t> </a:t>
            </a:r>
            <a:endParaRPr lang="es-ES" sz="1400" b="1" i="1" dirty="0"/>
          </a:p>
          <a:p>
            <a:pPr marL="0" indent="0">
              <a:buNone/>
            </a:pPr>
            <a:r>
              <a:rPr lang="es-ES_tradnl" sz="1400" b="1" dirty="0" smtClean="0"/>
              <a:t>a) Contractuales</a:t>
            </a:r>
            <a:r>
              <a:rPr lang="es-ES_tradnl" sz="1400" b="1" dirty="0"/>
              <a:t>: nulidad de actos y extinción del contrato por voluntad del trabajador	</a:t>
            </a:r>
            <a:r>
              <a:rPr lang="es-ES_tradnl" sz="1400" b="1" dirty="0" smtClean="0"/>
              <a:t> </a:t>
            </a:r>
            <a:endParaRPr lang="es-ES" sz="1400" b="1" dirty="0"/>
          </a:p>
          <a:p>
            <a:pPr marL="0" indent="0">
              <a:buNone/>
            </a:pPr>
            <a:r>
              <a:rPr lang="es-ES_tradnl" sz="1400" b="1" dirty="0" smtClean="0"/>
              <a:t>     a</a:t>
            </a:r>
            <a:r>
              <a:rPr lang="es-ES_tradnl" sz="1400" b="1" dirty="0"/>
              <a:t>.1) Nulidad de actos contrarios a los DDFF digitales	</a:t>
            </a:r>
            <a:r>
              <a:rPr lang="es-ES_tradnl" sz="1400" b="1" dirty="0" smtClean="0"/>
              <a:t> </a:t>
            </a:r>
            <a:endParaRPr lang="es-ES" sz="1400" b="1" dirty="0"/>
          </a:p>
          <a:p>
            <a:pPr marL="0" indent="0">
              <a:buNone/>
            </a:pPr>
            <a:r>
              <a:rPr lang="es-ES_tradnl" sz="1400" b="1" dirty="0" smtClean="0"/>
              <a:t>     a</a:t>
            </a:r>
            <a:r>
              <a:rPr lang="es-ES_tradnl" sz="1400" b="1" dirty="0"/>
              <a:t>.2) Extinción del contrato por voluntad del trabajador/a derivada de la vulneración de sus DDFF digitales (art.</a:t>
            </a:r>
            <a:r>
              <a:rPr lang="es-ES_tradnl" sz="1400" b="1" dirty="0" smtClean="0"/>
              <a:t>50.1 </a:t>
            </a:r>
            <a:r>
              <a:rPr lang="es-ES_tradnl" sz="1400" b="1" dirty="0"/>
              <a:t>c </a:t>
            </a:r>
            <a:r>
              <a:rPr lang="es-ES_tradnl" sz="1400" b="1" dirty="0" smtClean="0"/>
              <a:t>)	       </a:t>
            </a:r>
            <a:r>
              <a:rPr lang="es-ES_tradnl" sz="1400" b="1" dirty="0"/>
              <a:t> </a:t>
            </a:r>
            <a:r>
              <a:rPr lang="es-ES_tradnl" sz="1400" b="1" dirty="0" smtClean="0"/>
              <a:t>  </a:t>
            </a:r>
          </a:p>
          <a:p>
            <a:pPr marL="0" indent="0">
              <a:buNone/>
            </a:pPr>
            <a:r>
              <a:rPr lang="es-ES_tradnl" sz="1400" b="1" dirty="0" smtClean="0"/>
              <a:t>b</a:t>
            </a:r>
            <a:r>
              <a:rPr lang="es-ES_tradnl" sz="1400" b="1" dirty="0"/>
              <a:t>) Sancionadoras: administrativas y </a:t>
            </a:r>
            <a:r>
              <a:rPr lang="es-ES_tradnl" sz="1400" b="1" dirty="0" smtClean="0"/>
              <a:t>penales</a:t>
            </a:r>
            <a:endParaRPr lang="es-ES" sz="1400" b="1" dirty="0"/>
          </a:p>
          <a:p>
            <a:pPr marL="0" indent="0">
              <a:buNone/>
            </a:pPr>
            <a:r>
              <a:rPr lang="es-ES_tradnl" sz="1400" b="1" dirty="0"/>
              <a:t> </a:t>
            </a:r>
            <a:r>
              <a:rPr lang="es-ES_tradnl" sz="1400" b="1" dirty="0" smtClean="0"/>
              <a:t>     b1</a:t>
            </a:r>
            <a:r>
              <a:rPr lang="es-ES_tradnl" sz="1400" b="1" dirty="0"/>
              <a:t>) Derecho administrativo sancionador	</a:t>
            </a:r>
            <a:r>
              <a:rPr lang="es-ES_tradnl" sz="1400" b="1" dirty="0" smtClean="0"/>
              <a:t> </a:t>
            </a:r>
            <a:endParaRPr lang="es-ES" sz="1400" b="1" dirty="0"/>
          </a:p>
          <a:p>
            <a:pPr marL="0" indent="0">
              <a:buNone/>
            </a:pPr>
            <a:r>
              <a:rPr lang="es-ES_tradnl" sz="1400" b="1" dirty="0"/>
              <a:t> </a:t>
            </a:r>
            <a:r>
              <a:rPr lang="es-ES_tradnl" sz="1400" b="1" dirty="0" smtClean="0"/>
              <a:t>     b2</a:t>
            </a:r>
            <a:r>
              <a:rPr lang="es-ES_tradnl" sz="1400" b="1" dirty="0"/>
              <a:t>) Derecho  Penal	</a:t>
            </a:r>
            <a:r>
              <a:rPr lang="es-ES_tradnl" sz="1400" b="1" dirty="0" smtClean="0"/>
              <a:t> </a:t>
            </a:r>
            <a:endParaRPr lang="es-ES" sz="1400" b="1" dirty="0"/>
          </a:p>
          <a:p>
            <a:pPr marL="0" indent="0">
              <a:buNone/>
            </a:pPr>
            <a:r>
              <a:rPr lang="es-ES_tradnl" sz="1400" b="1" i="1" dirty="0" smtClean="0"/>
              <a:t>2</a:t>
            </a:r>
            <a:r>
              <a:rPr lang="es-ES_tradnl" sz="1400" b="1" i="1" dirty="0"/>
              <a:t>.-Garantías frente a poderes públicos	</a:t>
            </a:r>
            <a:r>
              <a:rPr lang="es-ES_tradnl" sz="1400" b="1" i="1" dirty="0" smtClean="0"/>
              <a:t> </a:t>
            </a:r>
            <a:endParaRPr lang="es-ES" sz="1400" b="1" i="1" dirty="0"/>
          </a:p>
          <a:p>
            <a:pPr marL="0" indent="0">
              <a:buNone/>
            </a:pPr>
            <a:r>
              <a:rPr lang="es-ES_tradnl" sz="1400" b="1" i="1" dirty="0" smtClean="0"/>
              <a:t>3</a:t>
            </a:r>
            <a:r>
              <a:rPr lang="es-ES_tradnl" sz="1400" b="1" i="1" dirty="0"/>
              <a:t>.- Garantías institucionales.	</a:t>
            </a:r>
            <a:r>
              <a:rPr lang="es-ES_tradnl" sz="1200" i="1" dirty="0" smtClean="0"/>
              <a:t> </a:t>
            </a:r>
            <a:endParaRPr lang="es-ES" sz="1200" i="1" dirty="0"/>
          </a:p>
          <a:p>
            <a:pPr marL="0" indent="0">
              <a:buNone/>
            </a:pPr>
            <a:endParaRPr lang="es-ES" sz="1200" b="1" dirty="0"/>
          </a:p>
          <a:p>
            <a:endParaRPr lang="es-ES" dirty="0"/>
          </a:p>
        </p:txBody>
      </p:sp>
    </p:spTree>
    <p:extLst>
      <p:ext uri="{BB962C8B-B14F-4D97-AF65-F5344CB8AC3E}">
        <p14:creationId xmlns:p14="http://schemas.microsoft.com/office/powerpoint/2010/main" val="3143481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(VII)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 </a:t>
            </a:r>
            <a:endParaRPr lang="es-ES" sz="1400" dirty="0"/>
          </a:p>
          <a:p>
            <a:pPr marL="0" indent="0" algn="just">
              <a:buNone/>
            </a:pPr>
            <a:r>
              <a:rPr lang="es-ES_tradnl" sz="1600" b="1" dirty="0" smtClean="0"/>
              <a:t> PREVENCIÓN DE RIESGOS </a:t>
            </a:r>
          </a:p>
          <a:p>
            <a:pPr marL="0" indent="0" algn="just">
              <a:buNone/>
            </a:pPr>
            <a:r>
              <a:rPr lang="es-ES_tradnl" sz="1400" dirty="0" smtClean="0"/>
              <a:t> </a:t>
            </a:r>
            <a:endParaRPr lang="es-ES" sz="1400" dirty="0"/>
          </a:p>
          <a:p>
            <a:pPr marL="0" indent="0" algn="just">
              <a:buNone/>
            </a:pPr>
            <a:r>
              <a:rPr lang="es-ES_tradnl" sz="1400" dirty="0" smtClean="0"/>
              <a:t>La </a:t>
            </a:r>
            <a:r>
              <a:rPr lang="es-ES_tradnl" sz="1400" dirty="0"/>
              <a:t>política interna, cabe decir que se incluye una importante ampliación  y </a:t>
            </a:r>
            <a:r>
              <a:rPr lang="es-ES_tradnl" sz="1400" b="1" dirty="0"/>
              <a:t>concreción del deber de seguridad del empresario</a:t>
            </a:r>
            <a:r>
              <a:rPr lang="es-ES_tradnl" sz="1400" dirty="0"/>
              <a:t> en el uso de las TIC por los trabajadores/as; consistente en: " </a:t>
            </a:r>
            <a:r>
              <a:rPr lang="es-ES_tradnl" sz="1400" b="1" dirty="0"/>
              <a:t>acciones de formación y sensibilización</a:t>
            </a:r>
            <a:r>
              <a:rPr lang="es-ES_tradnl" sz="1400" dirty="0"/>
              <a:t> sobre un uso razonable de las TIC que evite el </a:t>
            </a:r>
            <a:r>
              <a:rPr lang="es-ES_tradnl" sz="1400" b="1" dirty="0"/>
              <a:t>riesgo de fatiga  informática</a:t>
            </a:r>
            <a:r>
              <a:rPr lang="es-ES_tradnl" sz="1400" b="1" dirty="0" smtClean="0"/>
              <a:t>.”</a:t>
            </a:r>
            <a:endParaRPr lang="es-ES" sz="1400" dirty="0"/>
          </a:p>
          <a:p>
            <a:pPr algn="just"/>
            <a:endParaRPr lang="es-ES" sz="1400" dirty="0"/>
          </a:p>
          <a:p>
            <a:pPr marL="0" indent="0" algn="just">
              <a:buNone/>
            </a:pPr>
            <a:r>
              <a:rPr lang="es-ES_tradnl" sz="1400" b="1" dirty="0"/>
              <a:t>Ello exigirá, primero, la evaluación del riesgo de fatiga informática, </a:t>
            </a:r>
            <a:r>
              <a:rPr lang="es-ES_tradnl" sz="1400" dirty="0"/>
              <a:t>en función de los niveles de exposición al mismo y, en segundo lugar, si no es posible su eliminación,</a:t>
            </a:r>
            <a:r>
              <a:rPr lang="es-ES_tradnl" sz="1400" b="1" dirty="0"/>
              <a:t>  la adopción de medidas preventivas, </a:t>
            </a:r>
            <a:r>
              <a:rPr lang="es-ES_tradnl" sz="1400" dirty="0"/>
              <a:t>entre las que cuentan las que cita el art 88.3 NLOPD, es decir, las formativas y de sensibilización sobre el uso razonable de las TIC. (vid. art. 15 y 16.2 LPRL). </a:t>
            </a:r>
            <a:endParaRPr lang="es-ES" sz="1400" dirty="0"/>
          </a:p>
          <a:p>
            <a:pPr marL="0" indent="0" algn="just">
              <a:buNone/>
            </a:pPr>
            <a:endParaRPr lang="es-ES_tradnl" sz="1400" dirty="0" smtClean="0"/>
          </a:p>
          <a:p>
            <a:pPr marL="0" indent="0" algn="just">
              <a:buNone/>
            </a:pPr>
            <a:r>
              <a:rPr lang="es-ES_tradnl" sz="1400" dirty="0" smtClean="0"/>
              <a:t>En </a:t>
            </a:r>
            <a:r>
              <a:rPr lang="es-ES_tradnl" sz="1400" dirty="0"/>
              <a:t>este punto, cabe recordar que existirá también </a:t>
            </a:r>
            <a:r>
              <a:rPr lang="es-ES_tradnl" sz="1400" b="1" u="sng" dirty="0"/>
              <a:t>un específico deber de consulta con los representantes de prevención de la empresa, </a:t>
            </a:r>
            <a:r>
              <a:rPr lang="es-ES_tradnl" sz="1400" u="sng" dirty="0"/>
              <a:t>de conformidad con lo que establecen los arts.33 y 34 </a:t>
            </a:r>
            <a:r>
              <a:rPr lang="es-ES_tradnl" sz="1400" u="sng" dirty="0" smtClean="0"/>
              <a:t>LPRL, distinto de la simple audiencia previa que contempla el art.88.3 respecto de la política interna. </a:t>
            </a:r>
            <a:endParaRPr lang="es-ES" sz="1400" u="sng" dirty="0"/>
          </a:p>
          <a:p>
            <a:endParaRPr lang="es-ES" sz="1400" dirty="0"/>
          </a:p>
          <a:p>
            <a:pPr marL="0" indent="0">
              <a:buNone/>
            </a:pPr>
            <a:endParaRPr lang="es-ES" sz="1400" dirty="0"/>
          </a:p>
          <a:p>
            <a:endParaRPr lang="es-ES" sz="1400" dirty="0"/>
          </a:p>
          <a:p>
            <a:pPr algn="just">
              <a:buFontTx/>
              <a:buChar char="-"/>
            </a:pP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7436014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51520" y="5733256"/>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smtClean="0">
                <a:ln/>
                <a:solidFill>
                  <a:schemeClr val="accent3"/>
                </a:solidFill>
              </a:rPr>
              <a:t/>
            </a:r>
            <a:br>
              <a:rPr lang="es-ES" sz="2000" b="1" dirty="0" smtClean="0">
                <a:ln/>
                <a:solidFill>
                  <a:schemeClr val="accent3"/>
                </a:solidFill>
              </a:rPr>
            </a:br>
            <a:r>
              <a:rPr lang="es-ES" sz="2000" b="1" dirty="0">
                <a:ln/>
                <a:solidFill>
                  <a:schemeClr val="accent3"/>
                </a:solidFill>
              </a:rPr>
              <a:t/>
            </a:r>
            <a:br>
              <a:rPr lang="es-ES" sz="2000" b="1" dirty="0">
                <a:ln/>
                <a:solidFill>
                  <a:schemeClr val="accent3"/>
                </a:solidFill>
              </a:rPr>
            </a:br>
            <a:r>
              <a:rPr lang="es-ES" sz="2800" b="1" dirty="0">
                <a:ln/>
                <a:solidFill>
                  <a:schemeClr val="accent3"/>
                </a:solidFill>
              </a:rPr>
              <a:t>3</a:t>
            </a:r>
            <a:r>
              <a:rPr lang="es-ES" sz="2800" b="1" dirty="0" smtClean="0">
                <a:ln/>
                <a:solidFill>
                  <a:schemeClr val="accent3"/>
                </a:solidFill>
              </a:rPr>
              <a:t>.- VIDEOVIGILANCIA</a:t>
            </a:r>
            <a:r>
              <a:rPr lang="es-ES" sz="2800" b="1" dirty="0">
                <a:ln/>
                <a:solidFill>
                  <a:schemeClr val="accent3"/>
                </a:solidFill>
              </a:rPr>
              <a:t/>
            </a:r>
            <a:br>
              <a:rPr lang="es-ES" sz="2800" b="1" dirty="0">
                <a:ln/>
                <a:solidFill>
                  <a:schemeClr val="accent3"/>
                </a:solidFill>
              </a:rPr>
            </a:br>
            <a:r>
              <a:rPr lang="es-ES" sz="2000" b="1" dirty="0">
                <a:ln/>
                <a:solidFill>
                  <a:schemeClr val="accent3"/>
                </a:solidFill>
              </a:rPr>
              <a:t> </a:t>
            </a:r>
            <a:r>
              <a:rPr lang="es-ES" sz="2000" b="1" dirty="0" smtClean="0">
                <a:ln/>
                <a:solidFill>
                  <a:schemeClr val="accent3"/>
                </a:solidFill>
              </a:rPr>
              <a:t/>
            </a:r>
            <a:br>
              <a:rPr lang="es-ES" sz="2000" b="1" dirty="0" smtClean="0">
                <a:ln/>
                <a:solidFill>
                  <a:schemeClr val="accent3"/>
                </a:solidFill>
              </a:rPr>
            </a:br>
            <a:r>
              <a:rPr lang="es-ES" sz="2000" b="1" dirty="0" smtClean="0">
                <a:ln/>
                <a:solidFill>
                  <a:schemeClr val="accent3"/>
                </a:solidFill>
              </a:rPr>
              <a:t> </a:t>
            </a:r>
            <a:endParaRPr lang="es-ES" sz="20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38738095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VIDEOVIGILANCIA (I)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spcAft>
                <a:spcPts val="0"/>
              </a:spcAft>
              <a:buNone/>
            </a:pPr>
            <a:endParaRPr lang="es-ES_tradnl" sz="1200" dirty="0" smtClean="0"/>
          </a:p>
          <a:p>
            <a:pPr marL="0" indent="0" algn="just">
              <a:buNone/>
            </a:pPr>
            <a:r>
              <a:rPr lang="es-ES_tradnl" sz="1200" b="1" i="1" dirty="0" smtClean="0"/>
              <a:t>Art</a:t>
            </a:r>
            <a:r>
              <a:rPr lang="es-ES_tradnl" sz="1200" b="1" i="1" dirty="0"/>
              <a:t>.89.1. Los empleadores podrán tratar las imágenes obtenidas a través de sistemas de cámaras o videocámaras para el ejercicio de las funciones de control de los trabajadores o los empleados públicos previstas, respectivamente, en el artículo 20.3 del Estatuto de los Trabajadores y en la legislación de función pública, siempre que estas funciones se ejerzan dentro de su marco legal y con los límites inherentes al mismo. Los empleadores </a:t>
            </a:r>
            <a:r>
              <a:rPr lang="es-ES_tradnl" sz="1200" b="1" i="1" u="sng" dirty="0"/>
              <a:t>habrán de informar con carácter previo, y de forma expresa, clara y concisa</a:t>
            </a:r>
            <a:r>
              <a:rPr lang="es-ES_tradnl" sz="1200" b="1" i="1" dirty="0"/>
              <a:t>, a los trabajadores o los empleados públicos y, en su caso, a sus representantes, acerca de esta medida.</a:t>
            </a:r>
            <a:endParaRPr lang="es-ES" sz="1200" dirty="0"/>
          </a:p>
          <a:p>
            <a:pPr marL="0" indent="0" algn="just">
              <a:buNone/>
            </a:pPr>
            <a:r>
              <a:rPr lang="es-ES_tradnl" sz="1200" b="1" i="1" dirty="0"/>
              <a:t>En el supuesto de que se haya captado la comisión flagrante de un acto ilícito por los trabajadores o los empleados públicos se entenderá cumplido el deber de informar cuando existiese al menos el dispositivo al que se refiere el artículo 22.4 de esta ley orgánica.</a:t>
            </a:r>
            <a:endParaRPr lang="es-ES" sz="1200" dirty="0"/>
          </a:p>
          <a:p>
            <a:pPr marL="0" indent="0" algn="just">
              <a:buNone/>
            </a:pPr>
            <a:endParaRPr lang="es-ES_tradnl" sz="1200" b="1" i="1" dirty="0" smtClean="0"/>
          </a:p>
          <a:p>
            <a:pPr marL="0" indent="0" algn="just">
              <a:buNone/>
            </a:pPr>
            <a:r>
              <a:rPr lang="es-ES_tradnl" sz="1200" b="1" i="1" dirty="0" smtClean="0"/>
              <a:t>2</a:t>
            </a:r>
            <a:r>
              <a:rPr lang="es-ES_tradnl" sz="1200" b="1" i="1" dirty="0"/>
              <a:t>. En ningún caso se admitirá la instalación de sistemas de grabación de sonidos ni de </a:t>
            </a:r>
            <a:r>
              <a:rPr lang="es-ES_tradnl" sz="1200" b="1" i="1" dirty="0" err="1"/>
              <a:t>videovigilancia</a:t>
            </a:r>
            <a:r>
              <a:rPr lang="es-ES_tradnl" sz="1200" b="1" i="1" dirty="0"/>
              <a:t> en lugares destinados al descanso o esparcimiento de los trabajadores o los empleados públicos, tales como vestuarios, aseos, comedores y análogos</a:t>
            </a:r>
            <a:r>
              <a:rPr lang="es-ES_tradnl" sz="1200" b="1" i="1" dirty="0" smtClean="0"/>
              <a:t>.</a:t>
            </a:r>
          </a:p>
          <a:p>
            <a:pPr marL="0" indent="0" algn="just">
              <a:buNone/>
            </a:pPr>
            <a:endParaRPr lang="es-ES" sz="1200" dirty="0"/>
          </a:p>
          <a:p>
            <a:pPr marL="0" indent="0" algn="just">
              <a:spcBef>
                <a:spcPts val="0"/>
              </a:spcBef>
              <a:buNone/>
            </a:pPr>
            <a:r>
              <a:rPr lang="es-ES_tradnl" sz="1200" b="1" i="1" dirty="0" smtClean="0"/>
              <a:t>3</a:t>
            </a:r>
            <a:r>
              <a:rPr lang="es-ES_tradnl" sz="1200" b="1" i="1" dirty="0"/>
              <a:t>. La utilización de sistemas similares a los referidos en los apartados anteriores para la grabación de sonidos en el lugar de trabajo se admitirá únicamente cuando resulten relevantes los riesgos para la seguridad de las instalaciones, bienes y personas derivados de la actividad que se desarrolle en el centro de trabajo y siempre respetando el principio de proporcionalidad, el de intervención mínima y las garantías previstas en los apartados anteriores. La supresión de los sonidos conservados por estos sistemas de grabación se </a:t>
            </a:r>
            <a:r>
              <a:rPr lang="es-ES_tradnl" sz="1200" b="1" i="1" dirty="0" smtClean="0"/>
              <a:t>realizará atendiendo a lo </a:t>
            </a:r>
            <a:r>
              <a:rPr lang="es-ES_tradnl" sz="1200" b="1" i="1" dirty="0"/>
              <a:t>dispuesto en el apartado 3 del artículo 22 de esta ley.</a:t>
            </a:r>
            <a:endParaRPr lang="es-ES" sz="1200" dirty="0"/>
          </a:p>
          <a:p>
            <a:pPr marL="0" indent="0">
              <a:buNone/>
            </a:pPr>
            <a:r>
              <a:rPr lang="es-ES_tradnl" sz="1200" dirty="0"/>
              <a:t> </a:t>
            </a:r>
            <a:endParaRPr lang="es-ES" sz="1200" dirty="0"/>
          </a:p>
          <a:p>
            <a:pPr marL="457200" lvl="1" indent="0">
              <a:buNone/>
            </a:pPr>
            <a:endParaRPr lang="es-ES_tradnl" sz="12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5537840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VIDEOVIGILANCIA (II)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200" b="1" i="1" dirty="0" smtClean="0"/>
              <a:t> </a:t>
            </a:r>
          </a:p>
          <a:p>
            <a:pPr marL="228600" indent="-228600" algn="just">
              <a:buAutoNum type="arabicParenR"/>
            </a:pPr>
            <a:r>
              <a:rPr lang="es-ES_tradnl" sz="1400" b="1" dirty="0" smtClean="0"/>
              <a:t>Tiene </a:t>
            </a:r>
            <a:r>
              <a:rPr lang="es-ES_tradnl" sz="1400" b="1" dirty="0"/>
              <a:t>naturaleza de Ley Orgánica </a:t>
            </a:r>
            <a:r>
              <a:rPr lang="es-ES_tradnl" sz="1400" dirty="0"/>
              <a:t>(vid. DF 1ª NLOPD) y, por tanto, es un precepto que desarrolla el Derecho fundamental de protección de datos del art.18.4 NLOPD, y también la intimidad  y la propia imagen del art.</a:t>
            </a:r>
            <a:r>
              <a:rPr lang="es-ES_tradnl" sz="1400" dirty="0" smtClean="0"/>
              <a:t>18.1CE </a:t>
            </a:r>
          </a:p>
          <a:p>
            <a:pPr marL="0" indent="0" algn="just">
              <a:buNone/>
            </a:pPr>
            <a:endParaRPr lang="es-ES_tradnl" sz="1400" b="1" i="1" dirty="0" smtClean="0"/>
          </a:p>
          <a:p>
            <a:pPr marL="228600" indent="-228600" algn="just">
              <a:buAutoNum type="arabicParenR"/>
            </a:pPr>
            <a:r>
              <a:rPr lang="es-ES_tradnl" sz="1400" b="1" dirty="0"/>
              <a:t>C</a:t>
            </a:r>
            <a:r>
              <a:rPr lang="es-ES_tradnl" sz="1400" b="1" dirty="0" smtClean="0"/>
              <a:t>uando </a:t>
            </a:r>
            <a:r>
              <a:rPr lang="es-ES_tradnl" sz="1400" b="1" dirty="0"/>
              <a:t>se trate de </a:t>
            </a:r>
            <a:r>
              <a:rPr lang="es-ES_tradnl" sz="1400" b="1" dirty="0" err="1"/>
              <a:t>videovigilancia</a:t>
            </a:r>
            <a:r>
              <a:rPr lang="es-ES_tradnl" sz="1400" b="1" dirty="0"/>
              <a:t> en el ámbito laboral se aplica el art.89 NLOPD y no el art.22 NLOPD</a:t>
            </a:r>
            <a:r>
              <a:rPr lang="es-ES_tradnl" sz="1400" dirty="0"/>
              <a:t> (vid. art.22.8 NLOPD). </a:t>
            </a:r>
            <a:r>
              <a:rPr lang="es-ES_tradnl" sz="1400" dirty="0" smtClean="0"/>
              <a:t> </a:t>
            </a:r>
          </a:p>
          <a:p>
            <a:pPr marL="0" indent="0" algn="just">
              <a:buNone/>
            </a:pPr>
            <a:endParaRPr lang="es-ES_tradnl" sz="1400" dirty="0" smtClean="0"/>
          </a:p>
          <a:p>
            <a:pPr marL="228600" indent="-228600" algn="just">
              <a:buAutoNum type="arabicParenR"/>
            </a:pPr>
            <a:r>
              <a:rPr lang="es-ES_tradnl" sz="1400" dirty="0"/>
              <a:t>C</a:t>
            </a:r>
            <a:r>
              <a:rPr lang="es-ES_tradnl" sz="1400" dirty="0" smtClean="0"/>
              <a:t>uando </a:t>
            </a:r>
            <a:r>
              <a:rPr lang="es-ES_tradnl" sz="1400" dirty="0"/>
              <a:t>se habla de que </a:t>
            </a:r>
            <a:r>
              <a:rPr lang="es-ES_tradnl" sz="1400" b="1" dirty="0"/>
              <a:t>las  funciones de control se ejerzan dentro de su marco legal y con los límites inherentes al </a:t>
            </a:r>
            <a:r>
              <a:rPr lang="es-ES_tradnl" sz="1400" b="1" dirty="0" smtClean="0"/>
              <a:t>mismo</a:t>
            </a:r>
            <a:r>
              <a:rPr lang="es-ES_tradnl" sz="1400" dirty="0" smtClean="0"/>
              <a:t>,  </a:t>
            </a:r>
            <a:r>
              <a:rPr lang="es-ES_tradnl" sz="1400" dirty="0"/>
              <a:t>hay que entender referidos tales límites  al </a:t>
            </a:r>
            <a:r>
              <a:rPr lang="es-ES_tradnl" sz="1400" b="1" dirty="0"/>
              <a:t>principio de proporcionalidad y al contenido esencial, </a:t>
            </a:r>
            <a:r>
              <a:rPr lang="es-ES_tradnl" sz="1400" dirty="0"/>
              <a:t>pues la </a:t>
            </a:r>
            <a:r>
              <a:rPr lang="es-ES_tradnl" sz="1400" dirty="0" err="1"/>
              <a:t>videovigilancia</a:t>
            </a:r>
            <a:r>
              <a:rPr lang="es-ES_tradnl" sz="1400" dirty="0"/>
              <a:t> y grabación de sonidos afectan a la privacidad del trabajador/a.  (art.53.1 y 18  CE)</a:t>
            </a:r>
            <a:r>
              <a:rPr lang="es-ES_tradnl" sz="1400" dirty="0" smtClean="0"/>
              <a:t>.</a:t>
            </a:r>
          </a:p>
          <a:p>
            <a:pPr marL="228600" indent="-228600" algn="just">
              <a:buAutoNum type="arabicParenR"/>
            </a:pPr>
            <a:endParaRPr lang="es-ES_tradnl" sz="1400" dirty="0" smtClean="0"/>
          </a:p>
          <a:p>
            <a:pPr algn="just">
              <a:buAutoNum type="arabicPlain" startAt="4"/>
            </a:pPr>
            <a:r>
              <a:rPr lang="es-ES_tradnl" sz="1400" dirty="0" smtClean="0"/>
              <a:t>El deber de informar </a:t>
            </a:r>
            <a:r>
              <a:rPr lang="es-ES_tradnl" sz="1400" dirty="0"/>
              <a:t>con </a:t>
            </a:r>
            <a:r>
              <a:rPr lang="es-ES_tradnl" sz="1400" b="1" dirty="0"/>
              <a:t>carácter previo, y de forma expresa, clara y concisa, a </a:t>
            </a:r>
            <a:r>
              <a:rPr lang="es-ES_tradnl" sz="1400" b="1" dirty="0" smtClean="0"/>
              <a:t>los trabajadores</a:t>
            </a:r>
            <a:r>
              <a:rPr lang="es-ES_tradnl" sz="1400" b="1" dirty="0"/>
              <a:t>, empleados públicos y, en su caso, a los representantes, </a:t>
            </a:r>
            <a:r>
              <a:rPr lang="es-ES_tradnl" sz="1400" dirty="0"/>
              <a:t>acerca de esta medida. </a:t>
            </a:r>
            <a:r>
              <a:rPr lang="es-ES_tradnl" sz="1400" dirty="0" smtClean="0"/>
              <a:t>(art.89.2 NLOPD). </a:t>
            </a:r>
          </a:p>
          <a:p>
            <a:pPr marL="0" indent="0" algn="just">
              <a:buNone/>
            </a:pPr>
            <a:endParaRPr lang="es-ES_tradnl" sz="1400" dirty="0" smtClean="0"/>
          </a:p>
          <a:p>
            <a:pPr algn="just">
              <a:buAutoNum type="arabicPlain" startAt="4"/>
            </a:pPr>
            <a:r>
              <a:rPr lang="es-ES_tradnl" sz="1400" dirty="0" smtClean="0"/>
              <a:t>Consecuencias de la falta de información a los RLT: ¿mera infracción de legalidad ordinaria o vulneración de una garantía colectiva del derecho fundamental a la intimidad? La STC 186/00, el art.64.1.4d) ET y el nuevo escenario que plantea la NLOPD.</a:t>
            </a:r>
            <a:endParaRPr lang="es-ES" sz="1400" dirty="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2506168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VIDEOVIGILANCIA (III)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 </a:t>
            </a:r>
          </a:p>
          <a:p>
            <a:pPr marL="0" indent="0" algn="just">
              <a:buNone/>
            </a:pPr>
            <a:r>
              <a:rPr lang="es-ES_tradnl" sz="1400" b="1" i="1" dirty="0" smtClean="0"/>
              <a:t>6) </a:t>
            </a:r>
            <a:r>
              <a:rPr lang="es-ES_tradnl" sz="1400" b="1" dirty="0" smtClean="0"/>
              <a:t>¿</a:t>
            </a:r>
            <a:r>
              <a:rPr lang="es-ES_tradnl" sz="1400" b="1" dirty="0"/>
              <a:t>Por qué la información en la </a:t>
            </a:r>
            <a:r>
              <a:rPr lang="es-ES_tradnl" sz="1400" b="1" dirty="0" err="1"/>
              <a:t>videovigilancia</a:t>
            </a:r>
            <a:r>
              <a:rPr lang="es-ES_tradnl" sz="1400" b="1" dirty="0"/>
              <a:t> ha de ser concisa y no inequívoca? (comparación arts.89 y 90 NLOPD)</a:t>
            </a:r>
            <a:r>
              <a:rPr lang="es-ES_tradnl" sz="1400" b="1" dirty="0" smtClean="0"/>
              <a:t>.</a:t>
            </a:r>
          </a:p>
          <a:p>
            <a:pPr marL="0" indent="0" algn="just">
              <a:buNone/>
            </a:pPr>
            <a:endParaRPr lang="es-ES" sz="1400" dirty="0"/>
          </a:p>
          <a:p>
            <a:pPr marL="0" indent="0" algn="just">
              <a:buNone/>
            </a:pPr>
            <a:r>
              <a:rPr lang="es-ES_tradnl" sz="1400" dirty="0" smtClean="0"/>
              <a:t>7)</a:t>
            </a:r>
            <a:r>
              <a:rPr lang="es-ES_tradnl" sz="1400" dirty="0"/>
              <a:t> </a:t>
            </a:r>
            <a:r>
              <a:rPr lang="es-ES_tradnl" sz="1400" b="1" dirty="0" smtClean="0"/>
              <a:t>La </a:t>
            </a:r>
            <a:r>
              <a:rPr lang="es-ES_tradnl" sz="1400" b="1" dirty="0"/>
              <a:t>prueba obtenida a través de la grabación no informada habría de reputarse ilícita</a:t>
            </a:r>
            <a:r>
              <a:rPr lang="es-ES_tradnl" sz="1400" dirty="0"/>
              <a:t>, </a:t>
            </a:r>
            <a:r>
              <a:rPr lang="es-ES_tradnl" sz="1400" b="1" dirty="0"/>
              <a:t>salvo</a:t>
            </a:r>
            <a:r>
              <a:rPr lang="es-ES_tradnl" sz="1400" dirty="0"/>
              <a:t> en los </a:t>
            </a:r>
            <a:r>
              <a:rPr lang="es-ES_tradnl" sz="1400" b="1" dirty="0"/>
              <a:t>supuestos excepcionales </a:t>
            </a:r>
            <a:r>
              <a:rPr lang="es-ES_tradnl" sz="1400" dirty="0"/>
              <a:t>que prevé el precepto y que deben ser objeto -por ello mismo-  de interpretación restrictiva. </a:t>
            </a:r>
            <a:r>
              <a:rPr lang="es-ES" sz="1400" dirty="0"/>
              <a:t> </a:t>
            </a:r>
            <a:r>
              <a:rPr lang="es-ES_tradnl" sz="1400" dirty="0"/>
              <a:t>Se trata de  los </a:t>
            </a:r>
            <a:r>
              <a:rPr lang="es-ES_tradnl" sz="1400" b="1" dirty="0"/>
              <a:t>casos de captación de la comisión flagrante de un acto ilícito por los trabajadores o EEPP</a:t>
            </a:r>
            <a:r>
              <a:rPr lang="es-ES_tradnl" sz="1400" dirty="0"/>
              <a:t>, en los que se entiende cumplido el deber de informar cuando exista el dispositivo a que se refiere el art.22.4 </a:t>
            </a:r>
            <a:r>
              <a:rPr lang="es-ES_tradnl" sz="1400" dirty="0" smtClean="0"/>
              <a:t>NLOPD</a:t>
            </a:r>
          </a:p>
          <a:p>
            <a:pPr marL="0" indent="0" algn="just">
              <a:buNone/>
            </a:pPr>
            <a:endParaRPr lang="es-ES_tradnl" sz="1400" dirty="0"/>
          </a:p>
          <a:p>
            <a:pPr marL="0" indent="0" algn="just">
              <a:buNone/>
            </a:pPr>
            <a:r>
              <a:rPr lang="es-ES_tradnl" sz="1400" dirty="0" smtClean="0"/>
              <a:t>8) ¿</a:t>
            </a:r>
            <a:r>
              <a:rPr lang="es-ES_tradnl" sz="1400" b="1" dirty="0" smtClean="0"/>
              <a:t>Qué </a:t>
            </a:r>
            <a:r>
              <a:rPr lang="es-ES_tradnl" sz="1400" b="1" dirty="0"/>
              <a:t>es un ilícito flagrante?: ¿un ilícito penal, un ilícito laboral, y dentro de éste, un ilícito </a:t>
            </a:r>
            <a:r>
              <a:rPr lang="es-ES_tradnl" sz="1400" b="1" dirty="0" smtClean="0"/>
              <a:t>grave </a:t>
            </a:r>
            <a:r>
              <a:rPr lang="es-ES_tradnl" sz="1400" b="1" dirty="0"/>
              <a:t>o leve?.</a:t>
            </a:r>
            <a:r>
              <a:rPr lang="es-ES_tradnl" sz="1400" dirty="0"/>
              <a:t> </a:t>
            </a:r>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9366520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0" y="5661248"/>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3200" b="1" dirty="0" smtClean="0">
                <a:ln/>
                <a:solidFill>
                  <a:schemeClr val="accent3"/>
                </a:solidFill>
              </a:rPr>
              <a:t/>
            </a:r>
            <a:br>
              <a:rPr lang="es-ES" sz="3200" b="1" dirty="0" smtClean="0">
                <a:ln/>
                <a:solidFill>
                  <a:schemeClr val="accent3"/>
                </a:solidFill>
              </a:rPr>
            </a:br>
            <a:r>
              <a:rPr lang="es-ES" sz="3200" b="1" dirty="0">
                <a:ln/>
                <a:solidFill>
                  <a:schemeClr val="accent3"/>
                </a:solidFill>
              </a:rPr>
              <a:t/>
            </a:r>
            <a:br>
              <a:rPr lang="es-ES" sz="3200" b="1" dirty="0">
                <a:ln/>
                <a:solidFill>
                  <a:schemeClr val="accent3"/>
                </a:solidFill>
              </a:rPr>
            </a:br>
            <a:r>
              <a:rPr lang="es-ES" sz="3200" b="1" dirty="0">
                <a:ln/>
                <a:solidFill>
                  <a:schemeClr val="accent3"/>
                </a:solidFill>
              </a:rPr>
              <a:t>4</a:t>
            </a:r>
            <a:r>
              <a:rPr lang="es-ES" sz="3200" b="1" dirty="0" smtClean="0">
                <a:ln/>
                <a:solidFill>
                  <a:schemeClr val="accent3"/>
                </a:solidFill>
              </a:rPr>
              <a:t>.- GEOLOCALIZACIÓN</a:t>
            </a:r>
            <a:r>
              <a:rPr lang="es-ES" sz="3200" b="1" dirty="0">
                <a:ln/>
                <a:solidFill>
                  <a:schemeClr val="accent3"/>
                </a:solidFill>
              </a:rPr>
              <a:t/>
            </a:r>
            <a:br>
              <a:rPr lang="es-ES" sz="3200" b="1" dirty="0">
                <a:ln/>
                <a:solidFill>
                  <a:schemeClr val="accent3"/>
                </a:solidFill>
              </a:rPr>
            </a:br>
            <a:r>
              <a:rPr lang="es-ES" sz="3200" b="1" dirty="0">
                <a:ln/>
                <a:solidFill>
                  <a:schemeClr val="accent3"/>
                </a:solidFill>
              </a:rPr>
              <a:t> </a:t>
            </a:r>
            <a:r>
              <a:rPr lang="es-ES" sz="3200" b="1" dirty="0" smtClean="0">
                <a:ln/>
                <a:solidFill>
                  <a:schemeClr val="accent3"/>
                </a:solidFill>
              </a:rPr>
              <a:t/>
            </a:r>
            <a:br>
              <a:rPr lang="es-ES" sz="3200" b="1" dirty="0" smtClean="0">
                <a:ln/>
                <a:solidFill>
                  <a:schemeClr val="accent3"/>
                </a:solidFill>
              </a:rPr>
            </a:br>
            <a:r>
              <a:rPr lang="es-ES" sz="3200" b="1" dirty="0" smtClean="0">
                <a:ln/>
                <a:solidFill>
                  <a:schemeClr val="accent3"/>
                </a:solidFill>
              </a:rPr>
              <a:t> </a:t>
            </a:r>
            <a:endParaRPr lang="es-ES" sz="32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31002878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(I)</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marL="0" indent="0" algn="just">
              <a:buNone/>
            </a:pPr>
            <a:r>
              <a:rPr lang="es-ES_tradnl" sz="1600" b="1" i="1" dirty="0" smtClean="0"/>
              <a:t>Artículo </a:t>
            </a:r>
            <a:r>
              <a:rPr lang="es-ES_tradnl" sz="1600" b="1" i="1" dirty="0"/>
              <a:t>90. Derecho a la intimidad ante la utilización de sistemas de </a:t>
            </a:r>
            <a:r>
              <a:rPr lang="es-ES_tradnl" sz="1600" b="1" i="1" dirty="0" err="1"/>
              <a:t>geolocalización</a:t>
            </a:r>
            <a:r>
              <a:rPr lang="es-ES_tradnl" sz="1600" b="1" i="1" dirty="0"/>
              <a:t> en el ámbito </a:t>
            </a:r>
            <a:r>
              <a:rPr lang="es-ES_tradnl" sz="1600" b="1" i="1"/>
              <a:t>laboral</a:t>
            </a:r>
            <a:r>
              <a:rPr lang="es-ES_tradnl" sz="1600" b="1" i="1" smtClean="0"/>
              <a:t>.</a:t>
            </a:r>
          </a:p>
          <a:p>
            <a:pPr marL="0" indent="0" algn="just">
              <a:buNone/>
            </a:pPr>
            <a:endParaRPr lang="es-ES" sz="1600" dirty="0"/>
          </a:p>
          <a:p>
            <a:pPr algn="just">
              <a:buAutoNum type="arabicPeriod"/>
            </a:pPr>
            <a:r>
              <a:rPr lang="es-ES_tradnl" sz="1600" b="1" i="1" dirty="0" smtClean="0"/>
              <a:t>Los </a:t>
            </a:r>
            <a:r>
              <a:rPr lang="es-ES_tradnl" sz="1600" b="1" i="1" dirty="0"/>
              <a:t>empleadores podrán tratar los datos obtenidos a través de sistemas de </a:t>
            </a:r>
            <a:r>
              <a:rPr lang="es-ES_tradnl" sz="1600" b="1" i="1" dirty="0" err="1"/>
              <a:t>geolocalización</a:t>
            </a:r>
            <a:r>
              <a:rPr lang="es-ES_tradnl" sz="1600" b="1" i="1" dirty="0"/>
              <a:t> para el ejercicio de las funciones de control de los trabajadores o los empleados públicos previstas, respectivamente, en el artículo 20.3 del Estatuto de los Trabajadores y en la legislación de función pública, siempre que estas funciones se ejerzan dentro de su marco legal y con los límites inherentes al mismo.</a:t>
            </a:r>
            <a:endParaRPr lang="es-ES" sz="1600" dirty="0"/>
          </a:p>
          <a:p>
            <a:pPr marL="0" indent="0" algn="just">
              <a:buNone/>
            </a:pPr>
            <a:endParaRPr lang="es-ES" sz="1600" dirty="0"/>
          </a:p>
          <a:p>
            <a:pPr marL="0" indent="0" algn="just">
              <a:buNone/>
            </a:pPr>
            <a:r>
              <a:rPr lang="es-ES_tradnl" sz="1600" b="1" i="1" dirty="0"/>
              <a:t>2. Con carácter previo, los empleadores habrán de informar de forma expresa, clara e inequívoca a los trabajadores o los empleados públicos y, en su caso, a sus representantes, acerca de la existencia y características de estos dispositivos. Igualmente deberán informarles acerca del posible ejercicio de los derechos de acceso, rectificación, limitación del tratamiento y supresión."</a:t>
            </a:r>
            <a:r>
              <a:rPr lang="es-ES" sz="1600" dirty="0"/>
              <a:t> </a:t>
            </a: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5641367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(2)</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algn="just">
              <a:buAutoNum type="arabicParenR"/>
            </a:pPr>
            <a:r>
              <a:rPr lang="es-ES_tradnl" sz="1600" dirty="0" smtClean="0"/>
              <a:t>Art</a:t>
            </a:r>
            <a:r>
              <a:rPr lang="es-ES_tradnl" sz="1600" dirty="0"/>
              <a:t>.90 NLOPD tiene naturaleza de Ley orgánica  y regula el derecho a la intimidad ante la utilización de sistemas de </a:t>
            </a:r>
            <a:r>
              <a:rPr lang="es-ES_tradnl" sz="1600" dirty="0" err="1"/>
              <a:t>geolocalización</a:t>
            </a:r>
            <a:r>
              <a:rPr lang="es-ES_tradnl" sz="1600" dirty="0"/>
              <a:t> en el ámbito laboral</a:t>
            </a:r>
            <a:r>
              <a:rPr lang="es-ES_tradnl" sz="1600" dirty="0" smtClean="0"/>
              <a:t>.</a:t>
            </a:r>
          </a:p>
          <a:p>
            <a:pPr marL="0" indent="0" algn="just">
              <a:buNone/>
            </a:pPr>
            <a:endParaRPr lang="es-ES_tradnl" sz="1600" dirty="0" smtClean="0"/>
          </a:p>
          <a:p>
            <a:pPr algn="just">
              <a:buAutoNum type="arabicParenR"/>
            </a:pPr>
            <a:r>
              <a:rPr lang="es-ES_tradnl" sz="1600" dirty="0" smtClean="0"/>
              <a:t>La finalidad se limita al control de la actividad laboral: por tanto, no está permitida para otras finalidades distintas y no será admisible fuera de la jornada laboral, aunque el dispositivo sea del empleador. </a:t>
            </a:r>
            <a:endParaRPr lang="es-ES_tradnl" sz="1600" dirty="0"/>
          </a:p>
          <a:p>
            <a:pPr marL="0" indent="0" algn="just">
              <a:buNone/>
            </a:pPr>
            <a:endParaRPr lang="es-ES_tradnl" sz="1600" dirty="0" smtClean="0"/>
          </a:p>
          <a:p>
            <a:pPr algn="just">
              <a:buAutoNum type="arabicParenR"/>
            </a:pPr>
            <a:r>
              <a:rPr lang="es-ES_tradnl" sz="1600" dirty="0" smtClean="0"/>
              <a:t>Se impone </a:t>
            </a:r>
            <a:r>
              <a:rPr lang="es-ES_tradnl" sz="1600" b="1" dirty="0"/>
              <a:t>información expresa y clara</a:t>
            </a:r>
            <a:r>
              <a:rPr lang="es-ES_tradnl" sz="1600" dirty="0"/>
              <a:t>, pero -como ya se apuntó- a difere</a:t>
            </a:r>
            <a:r>
              <a:rPr lang="es-ES_tradnl" sz="1600" b="1" dirty="0"/>
              <a:t>ncia de la </a:t>
            </a:r>
            <a:r>
              <a:rPr lang="es-ES_tradnl" sz="1600" b="1" dirty="0" err="1"/>
              <a:t>videovigilancia</a:t>
            </a:r>
            <a:r>
              <a:rPr lang="es-ES_tradnl" sz="1600" b="1" dirty="0"/>
              <a:t>, no ha de ser una información concisa, sino inequívoca</a:t>
            </a:r>
            <a:r>
              <a:rPr lang="es-ES" sz="1600" dirty="0"/>
              <a:t> </a:t>
            </a:r>
            <a:endParaRPr lang="es-ES" sz="1600" dirty="0" smtClean="0"/>
          </a:p>
          <a:p>
            <a:pPr algn="just">
              <a:buAutoNum type="arabicParenR"/>
            </a:pPr>
            <a:endParaRPr lang="es-ES" sz="1600" dirty="0" smtClean="0"/>
          </a:p>
          <a:p>
            <a:pPr algn="just">
              <a:buAutoNum type="arabicParenR"/>
            </a:pPr>
            <a:r>
              <a:rPr lang="es-ES_tradnl" sz="1600" dirty="0"/>
              <a:t>Agencia Española de Protección de Datos en su </a:t>
            </a:r>
            <a:r>
              <a:rPr lang="es-ES_tradnl" sz="1600" b="1" dirty="0"/>
              <a:t>Informe 193/2008</a:t>
            </a:r>
            <a:r>
              <a:rPr lang="es-ES_tradnl" sz="1600" dirty="0"/>
              <a:t>,</a:t>
            </a:r>
            <a:r>
              <a:rPr lang="es-ES" sz="1600" dirty="0"/>
              <a:t> </a:t>
            </a:r>
            <a:r>
              <a:rPr lang="es-ES" sz="1600" dirty="0" smtClean="0"/>
              <a:t> exige el deber de informar en los términos del art.5.1 de la ALOPD.</a:t>
            </a:r>
          </a:p>
          <a:p>
            <a:pPr marL="0" indent="0" algn="just">
              <a:buNone/>
            </a:pPr>
            <a:endParaRPr lang="es-ES" sz="1600" dirty="0" smtClean="0"/>
          </a:p>
          <a:p>
            <a:pPr algn="just">
              <a:buAutoNum type="arabicParenR"/>
            </a:pPr>
            <a:r>
              <a:rPr lang="es-ES" sz="1600" b="1" dirty="0"/>
              <a:t>STEDH de 2 de septiembre de 2.010</a:t>
            </a:r>
            <a:r>
              <a:rPr lang="es-ES" sz="1600" dirty="0"/>
              <a:t>  (JUR 2010, 301139),  </a:t>
            </a:r>
            <a:r>
              <a:rPr lang="es-ES" sz="1600" b="1" dirty="0"/>
              <a:t>caso </a:t>
            </a:r>
            <a:r>
              <a:rPr lang="es-ES" sz="1600" b="1" dirty="0" err="1"/>
              <a:t>Uzun</a:t>
            </a:r>
            <a:r>
              <a:rPr lang="es-ES" sz="1600" b="1" dirty="0"/>
              <a:t> contra Alemania</a:t>
            </a:r>
            <a:r>
              <a:rPr lang="es-ES" sz="1600" dirty="0"/>
              <a:t>, considera que la </a:t>
            </a:r>
            <a:r>
              <a:rPr lang="es-ES" sz="1600" b="1" dirty="0"/>
              <a:t>instalación de un sistema GPS</a:t>
            </a:r>
            <a:r>
              <a:rPr lang="es-ES" sz="1600" dirty="0"/>
              <a:t> constituye una </a:t>
            </a:r>
            <a:r>
              <a:rPr lang="es-ES" sz="1600" b="1" dirty="0"/>
              <a:t>injerencia en la vida privada de la persona</a:t>
            </a:r>
            <a:r>
              <a:rPr lang="es-ES" sz="1600" dirty="0"/>
              <a:t> </a:t>
            </a:r>
            <a:endParaRPr lang="es-ES" sz="1600" dirty="0" smtClean="0"/>
          </a:p>
          <a:p>
            <a:pPr algn="just">
              <a:buAutoNum type="arabicParenR"/>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2231891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(3)</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algn="just">
              <a:buAutoNum type="arabicParenR"/>
            </a:pPr>
            <a:r>
              <a:rPr lang="es-ES_tradnl" sz="1600" dirty="0"/>
              <a:t>L</a:t>
            </a:r>
            <a:r>
              <a:rPr lang="es-ES" sz="1600" dirty="0" smtClean="0"/>
              <a:t>a </a:t>
            </a:r>
            <a:r>
              <a:rPr lang="es-ES" sz="1600" b="1" dirty="0"/>
              <a:t>falta de información sobre la instalación de un control GPS ha venido determinando la nulidad del despido</a:t>
            </a:r>
            <a:r>
              <a:rPr lang="es-ES" sz="1600" dirty="0"/>
              <a:t>, </a:t>
            </a:r>
            <a:r>
              <a:rPr lang="es-ES" sz="1600" dirty="0" smtClean="0"/>
              <a:t>:</a:t>
            </a:r>
          </a:p>
          <a:p>
            <a:pPr lvl="1" algn="just">
              <a:buAutoNum type="arabicParenR"/>
            </a:pPr>
            <a:r>
              <a:rPr lang="es-ES" sz="1200" dirty="0" smtClean="0"/>
              <a:t>STSJ </a:t>
            </a:r>
            <a:r>
              <a:rPr lang="es-ES" sz="1200" dirty="0"/>
              <a:t>País Vasco 2 de julio de 2007 </a:t>
            </a:r>
            <a:endParaRPr lang="es-ES" sz="1200" dirty="0" smtClean="0"/>
          </a:p>
          <a:p>
            <a:pPr lvl="1" algn="just">
              <a:buFontTx/>
              <a:buAutoNum type="arabicParenR"/>
            </a:pPr>
            <a:r>
              <a:rPr lang="es-ES_tradnl" sz="1200" dirty="0"/>
              <a:t>STSJ Madrid, </a:t>
            </a:r>
            <a:r>
              <a:rPr lang="es-ES_tradnl" sz="1200" dirty="0" err="1"/>
              <a:t>núm</a:t>
            </a:r>
            <a:r>
              <a:rPr lang="es-ES_tradnl" sz="1200" dirty="0"/>
              <a:t> 260/2014, de 21 de </a:t>
            </a:r>
            <a:r>
              <a:rPr lang="es-ES_tradnl" sz="1200" dirty="0" smtClean="0"/>
              <a:t>marzo</a:t>
            </a:r>
          </a:p>
          <a:p>
            <a:pPr marL="457200" lvl="1" indent="0" algn="just">
              <a:buNone/>
            </a:pPr>
            <a:endParaRPr lang="es-ES_tradnl" sz="1200" dirty="0" smtClean="0"/>
          </a:p>
          <a:p>
            <a:pPr algn="just">
              <a:buFontTx/>
              <a:buAutoNum type="arabicParenR"/>
            </a:pPr>
            <a:r>
              <a:rPr lang="es-ES_tradnl" sz="1600" b="1" dirty="0"/>
              <a:t> </a:t>
            </a:r>
            <a:r>
              <a:rPr lang="es-ES_tradnl" sz="1600" b="1" dirty="0" smtClean="0"/>
              <a:t>El </a:t>
            </a:r>
            <a:r>
              <a:rPr lang="es-ES_tradnl" sz="1600" b="1" dirty="0"/>
              <a:t>despido con prueba de GPS ilícita, se ha considerado como improcedente</a:t>
            </a:r>
            <a:r>
              <a:rPr lang="es-ES_tradnl" sz="1600" dirty="0"/>
              <a:t> (Ej. </a:t>
            </a:r>
            <a:r>
              <a:rPr lang="es-ES" sz="1600" dirty="0"/>
              <a:t>STSJ Castilla-La Mancha núm. 715/2014 de 10 junio. AS 2014\1619).</a:t>
            </a:r>
          </a:p>
          <a:p>
            <a:pPr marL="457200" lvl="1" indent="0" algn="just">
              <a:buNone/>
            </a:pPr>
            <a:endParaRPr lang="es-ES" sz="1200" dirty="0" smtClean="0"/>
          </a:p>
          <a:p>
            <a:pPr algn="just">
              <a:buFontTx/>
              <a:buAutoNum type="arabicParenR"/>
            </a:pPr>
            <a:r>
              <a:rPr lang="es-ES" sz="1600" dirty="0"/>
              <a:t>AEPD, en su Expediente AP/00044/2015 sanciona a la Agencia Balear del Agua y la Calidad Ambiental, porque no informó previamente a sus empleados  sobre la </a:t>
            </a:r>
            <a:r>
              <a:rPr lang="es-ES" sz="1600" dirty="0" err="1"/>
              <a:t>instalación</a:t>
            </a:r>
            <a:r>
              <a:rPr lang="es-ES" sz="1600" dirty="0"/>
              <a:t> del sistema de GPS, en los vehículos de la empresa </a:t>
            </a:r>
            <a:r>
              <a:rPr lang="es-ES_tradnl" sz="1600" dirty="0" smtClean="0"/>
              <a:t>.</a:t>
            </a:r>
          </a:p>
          <a:p>
            <a:pPr marL="0" indent="0" algn="just">
              <a:buNone/>
            </a:pPr>
            <a:endParaRPr lang="es-ES_tradnl" sz="1600" dirty="0" smtClean="0"/>
          </a:p>
          <a:p>
            <a:pPr algn="just">
              <a:buFontTx/>
              <a:buAutoNum type="arabicParenR"/>
            </a:pPr>
            <a:r>
              <a:rPr lang="es-ES" sz="1600" b="1" dirty="0"/>
              <a:t>E</a:t>
            </a:r>
            <a:r>
              <a:rPr lang="es-ES" sz="1600" b="1" dirty="0" smtClean="0"/>
              <a:t>l </a:t>
            </a:r>
            <a:r>
              <a:rPr lang="es-ES" sz="1600" b="1" dirty="0"/>
              <a:t>GPS ha servido como prueba de la </a:t>
            </a:r>
            <a:r>
              <a:rPr lang="es-ES" sz="1600" b="1" dirty="0" err="1"/>
              <a:t>laboralidad</a:t>
            </a:r>
            <a:r>
              <a:rPr lang="es-ES" sz="1600" b="1" dirty="0"/>
              <a:t> </a:t>
            </a:r>
            <a:r>
              <a:rPr lang="es-ES" sz="1600" dirty="0"/>
              <a:t>de una relación de prestación de servicios, por revelar la nota de dependencia : STSJ Castilla-La Mancha núm. 959/2017 de 29 junio. JUR 2017\209227 </a:t>
            </a:r>
          </a:p>
          <a:p>
            <a:pPr algn="just">
              <a:buAutoNum type="arabicParenR"/>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3469476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(4)</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marL="0" indent="0" algn="just">
              <a:buNone/>
            </a:pPr>
            <a:r>
              <a:rPr lang="es-ES_tradnl" sz="1600" dirty="0" smtClean="0"/>
              <a:t>La SAN 6 febrero 2009</a:t>
            </a:r>
          </a:p>
          <a:p>
            <a:pPr marL="0" indent="0" algn="just">
              <a:buNone/>
            </a:pPr>
            <a:endParaRPr lang="es-ES_tradnl" sz="1600" dirty="0"/>
          </a:p>
          <a:p>
            <a:pPr marL="0" indent="0" algn="just">
              <a:buNone/>
            </a:pPr>
            <a:r>
              <a:rPr lang="es-ES_tradnl" sz="1600" dirty="0">
                <a:latin typeface=""/>
              </a:rPr>
              <a:t>Resumen de la Sentencia: Impugnándose por UGT y CCOO el denominado</a:t>
            </a:r>
          </a:p>
          <a:p>
            <a:pPr marL="0" indent="0" algn="just">
              <a:buNone/>
            </a:pPr>
            <a:r>
              <a:rPr lang="es-ES_tradnl" sz="1600" dirty="0">
                <a:latin typeface=""/>
              </a:rPr>
              <a:t>proyecto </a:t>
            </a:r>
            <a:r>
              <a:rPr lang="es-ES_tradnl" sz="1600" dirty="0" err="1">
                <a:latin typeface=""/>
              </a:rPr>
              <a:t>tracker</a:t>
            </a:r>
            <a:r>
              <a:rPr lang="es-ES_tradnl" sz="1600" dirty="0">
                <a:latin typeface=""/>
              </a:rPr>
              <a:t> de la empresa Telepizza en virtud del cual los repartidores serán</a:t>
            </a:r>
          </a:p>
          <a:p>
            <a:pPr marL="0" indent="0" algn="just">
              <a:buNone/>
            </a:pPr>
            <a:r>
              <a:rPr lang="es-ES_tradnl" sz="1600" dirty="0">
                <a:latin typeface=""/>
              </a:rPr>
              <a:t>geo-localizados cuando realicen tareas de reparto mediante una </a:t>
            </a:r>
            <a:r>
              <a:rPr lang="es-ES_tradnl" sz="1600" dirty="0" err="1">
                <a:latin typeface=""/>
              </a:rPr>
              <a:t>app</a:t>
            </a:r>
            <a:r>
              <a:rPr lang="es-ES_tradnl" sz="1600" dirty="0">
                <a:latin typeface=""/>
              </a:rPr>
              <a:t> descargada en</a:t>
            </a:r>
          </a:p>
          <a:p>
            <a:pPr marL="0" indent="0" algn="just">
              <a:buNone/>
            </a:pPr>
            <a:r>
              <a:rPr lang="es-ES_tradnl" sz="1600" dirty="0">
                <a:latin typeface=""/>
              </a:rPr>
              <a:t>su teléfono móvil personal, se estiman las demandas.</a:t>
            </a:r>
          </a:p>
          <a:p>
            <a:pPr marL="0" indent="0" algn="just">
              <a:buNone/>
            </a:pPr>
            <a:r>
              <a:rPr lang="es-ES_tradnl" sz="1600" dirty="0">
                <a:latin typeface=""/>
              </a:rPr>
              <a:t>Se considera que la empresa al imponer de forma unilateral dicho sistema ha</a:t>
            </a:r>
          </a:p>
          <a:p>
            <a:pPr marL="0" indent="0" algn="just">
              <a:buNone/>
            </a:pPr>
            <a:r>
              <a:rPr lang="es-ES_tradnl" sz="1600" dirty="0">
                <a:latin typeface=""/>
              </a:rPr>
              <a:t>incumplido con los deberes de información y consulta respecto de los RRTT. Por</a:t>
            </a:r>
          </a:p>
          <a:p>
            <a:pPr marL="0" indent="0" algn="just">
              <a:buNone/>
            </a:pPr>
            <a:r>
              <a:rPr lang="es-ES_tradnl" sz="1600" dirty="0">
                <a:latin typeface=""/>
              </a:rPr>
              <a:t>otro lado, el proyecto no respeta el derecho a la privacidad de los trabajadores por</a:t>
            </a:r>
          </a:p>
          <a:p>
            <a:pPr marL="0" indent="0" algn="just">
              <a:buNone/>
            </a:pPr>
            <a:r>
              <a:rPr lang="es-ES_tradnl" sz="1600" dirty="0">
                <a:latin typeface=""/>
              </a:rPr>
              <a:t>cuanto que no supera el juicio de proporcionalidad, entraña abuso de derecho por el</a:t>
            </a:r>
          </a:p>
          <a:p>
            <a:pPr marL="0" indent="0" algn="just">
              <a:buNone/>
            </a:pPr>
            <a:r>
              <a:rPr lang="es-ES_tradnl" sz="1600" dirty="0">
                <a:latin typeface=""/>
              </a:rPr>
              <a:t>empresario, y finalmente, supone la creación de un régimen disciplinario al margen</a:t>
            </a:r>
          </a:p>
          <a:p>
            <a:pPr marL="0" indent="0" algn="just">
              <a:buNone/>
            </a:pPr>
            <a:r>
              <a:rPr lang="es-ES_tradnl" sz="1600" dirty="0">
                <a:latin typeface=""/>
              </a:rPr>
              <a:t>del convenio.</a:t>
            </a:r>
            <a:endParaRPr lang="es-ES" sz="1600" dirty="0"/>
          </a:p>
          <a:p>
            <a:pPr marL="0" indent="0" algn="just">
              <a:buNone/>
            </a:pPr>
            <a:endParaRPr lang="es-ES" sz="1600" dirty="0" smtClean="0"/>
          </a:p>
          <a:p>
            <a:pPr marL="0" indent="0" algn="just">
              <a:buNone/>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6858101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51520" y="5733256"/>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r>
              <a:rPr lang="es-ES" sz="2000" b="1" dirty="0">
                <a:ln/>
                <a:solidFill>
                  <a:schemeClr val="accent3"/>
                </a:solidFill>
              </a:rPr>
              <a:t> </a:t>
            </a:r>
            <a:r>
              <a:rPr lang="es-ES" sz="2000" b="1" dirty="0" smtClean="0">
                <a:ln/>
                <a:solidFill>
                  <a:schemeClr val="accent3"/>
                </a:solidFill>
              </a:rPr>
              <a:t/>
            </a:r>
            <a:br>
              <a:rPr lang="es-ES" sz="2000" b="1" dirty="0" smtClean="0">
                <a:ln/>
                <a:solidFill>
                  <a:schemeClr val="accent3"/>
                </a:solidFill>
              </a:rPr>
            </a:br>
            <a:r>
              <a:rPr lang="es-ES" sz="2000" b="1" dirty="0" smtClean="0">
                <a:ln/>
                <a:solidFill>
                  <a:schemeClr val="accent3"/>
                </a:solidFill>
              </a:rPr>
              <a:t>I.- DERECHOS DIGITALES DE LAS PERSONAS TRABAJADORAS</a:t>
            </a:r>
            <a:r>
              <a:rPr lang="es-ES" sz="2000" b="1" dirty="0">
                <a:ln/>
                <a:solidFill>
                  <a:schemeClr val="accent3"/>
                </a:solidFill>
              </a:rPr>
              <a:t/>
            </a:r>
            <a:br>
              <a:rPr lang="es-ES" sz="2000" b="1" dirty="0">
                <a:ln/>
                <a:solidFill>
                  <a:schemeClr val="accent3"/>
                </a:solidFill>
              </a:rPr>
            </a:br>
            <a:endParaRPr lang="es-ES" sz="20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28502061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(5)</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marL="0" indent="0" algn="just">
              <a:buNone/>
            </a:pPr>
            <a:r>
              <a:rPr lang="es-ES_tradnl" sz="1600" dirty="0" smtClean="0"/>
              <a:t>La AN concluye que se vulnera </a:t>
            </a:r>
            <a:r>
              <a:rPr lang="es-ES_tradnl" sz="1600" dirty="0"/>
              <a:t>el derecho a la privacidad de los trabajadores por </a:t>
            </a:r>
            <a:r>
              <a:rPr lang="es-ES_tradnl" sz="1600" dirty="0" smtClean="0"/>
              <a:t>que</a:t>
            </a:r>
            <a:endParaRPr lang="es-ES_tradnl" sz="1600" dirty="0"/>
          </a:p>
          <a:p>
            <a:pPr marL="0" indent="0" algn="just">
              <a:buNone/>
            </a:pPr>
            <a:r>
              <a:rPr lang="es-ES_tradnl" sz="1600" dirty="0"/>
              <a:t>A.- En primer lugar, porque la medida implantada, si bien obedece a fines</a:t>
            </a:r>
          </a:p>
          <a:p>
            <a:pPr marL="0" indent="0" algn="just">
              <a:buNone/>
            </a:pPr>
            <a:r>
              <a:rPr lang="es-ES_tradnl" sz="1600" dirty="0"/>
              <a:t>constitucionalmente legítimos en el desarrollo del derecho a la libre empresa como</a:t>
            </a:r>
          </a:p>
          <a:p>
            <a:pPr marL="0" indent="0" algn="just">
              <a:buNone/>
            </a:pPr>
            <a:r>
              <a:rPr lang="es-ES_tradnl" sz="1600" dirty="0"/>
              <a:t>son el control el empleado en el desempeño de su puesto de trabajo y la oferta de un</a:t>
            </a:r>
          </a:p>
          <a:p>
            <a:pPr marL="0" indent="0" algn="just">
              <a:buNone/>
            </a:pPr>
            <a:r>
              <a:rPr lang="es-ES_tradnl" sz="1600" dirty="0"/>
              <a:t>mejor servicio al cliente- de forma que éste pueda conocer en todo momento la</a:t>
            </a:r>
          </a:p>
          <a:p>
            <a:pPr marL="0" indent="0" algn="just">
              <a:buNone/>
            </a:pPr>
            <a:r>
              <a:rPr lang="es-ES_tradnl" sz="1600" dirty="0"/>
              <a:t>ubicación de su pedido, dotando a la empresa de capacidad para proporcionar</a:t>
            </a:r>
          </a:p>
          <a:p>
            <a:pPr marL="0" indent="0" algn="just">
              <a:buNone/>
            </a:pPr>
            <a:r>
              <a:rPr lang="es-ES_tradnl" sz="1600" dirty="0"/>
              <a:t>servicios que se afirma ya ofrecen otras empresas del sector-, no supera a juicio de</a:t>
            </a:r>
          </a:p>
          <a:p>
            <a:pPr marL="0" indent="0" algn="just">
              <a:buNone/>
            </a:pPr>
            <a:r>
              <a:rPr lang="es-ES_tradnl" sz="1600" dirty="0"/>
              <a:t>la Sala el necesario juicio de proporcionalidad</a:t>
            </a:r>
            <a:r>
              <a:rPr lang="es-ES_tradnl" sz="1600" dirty="0" smtClean="0"/>
              <a:t>. (OJO DISTINGUIR FINES: CONTRATO VS INTERÉS LEGÍTMO)</a:t>
            </a:r>
            <a:endParaRPr lang="es-ES_tradnl" sz="1600" dirty="0"/>
          </a:p>
          <a:p>
            <a:pPr marL="0" indent="0" algn="just">
              <a:buNone/>
            </a:pPr>
            <a:r>
              <a:rPr lang="es-ES_tradnl" sz="1600" dirty="0"/>
              <a:t>La misma finalidad se podría haber obtenido con medidas que suponen una</a:t>
            </a:r>
          </a:p>
          <a:p>
            <a:pPr marL="0" indent="0" algn="just">
              <a:buNone/>
            </a:pPr>
            <a:r>
              <a:rPr lang="es-ES_tradnl" sz="1600" dirty="0"/>
              <a:t>menor injerencia en los derechos fundamentales de los empleados como pudieran</a:t>
            </a:r>
          </a:p>
          <a:p>
            <a:pPr marL="0" indent="0" algn="just">
              <a:buNone/>
            </a:pPr>
            <a:r>
              <a:rPr lang="es-ES_tradnl" sz="1600" dirty="0"/>
              <a:t>ser la implantación de sistemas de </a:t>
            </a:r>
            <a:r>
              <a:rPr lang="es-ES_tradnl" sz="1600" dirty="0" err="1"/>
              <a:t>geolocalización</a:t>
            </a:r>
            <a:r>
              <a:rPr lang="es-ES_tradnl" sz="1600" dirty="0"/>
              <a:t> en las motocicletas en las que se</a:t>
            </a:r>
          </a:p>
          <a:p>
            <a:pPr marL="0" indent="0" algn="just">
              <a:buNone/>
            </a:pPr>
            <a:r>
              <a:rPr lang="es-ES_tradnl" sz="1600" dirty="0"/>
              <a:t>transportan los pedidos o las pulseras con tales dispositivos que no implican para el</a:t>
            </a:r>
          </a:p>
          <a:p>
            <a:pPr marL="0" indent="0" algn="just">
              <a:buNone/>
            </a:pPr>
            <a:r>
              <a:rPr lang="es-ES_tradnl" sz="1600" dirty="0"/>
              <a:t>empleado la necesidad de aportar medios propios y lo que es más importante, ni</a:t>
            </a:r>
          </a:p>
          <a:p>
            <a:pPr marL="0" indent="0" algn="just">
              <a:buNone/>
            </a:pPr>
            <a:r>
              <a:rPr lang="es-ES_tradnl" sz="1600" dirty="0"/>
              <a:t>datos de carácter personal como son el número de teléfono o la dirección de correo</a:t>
            </a:r>
          </a:p>
          <a:p>
            <a:pPr marL="0" indent="0" algn="just">
              <a:buNone/>
            </a:pPr>
            <a:r>
              <a:rPr lang="es-ES_tradnl" sz="1600" dirty="0"/>
              <a:t>electrónico en la que han de recibir el código de descarga de la aplicación</a:t>
            </a:r>
          </a:p>
          <a:p>
            <a:pPr marL="0" indent="0">
              <a:buNone/>
            </a:pPr>
            <a:r>
              <a:rPr lang="es-ES_tradnl" sz="1600" dirty="0"/>
              <a:t>informática que activa el sistema.</a:t>
            </a:r>
          </a:p>
          <a:p>
            <a:pPr marL="0" indent="0" algn="just">
              <a:buNone/>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5145036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(6)</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marL="0" indent="0">
              <a:buNone/>
            </a:pPr>
            <a:r>
              <a:rPr lang="es-ES_tradnl" sz="1600" dirty="0" smtClean="0"/>
              <a:t> </a:t>
            </a:r>
            <a:r>
              <a:rPr lang="es-ES_tradnl" sz="1600" dirty="0"/>
              <a:t>B.- En segundo lugar, porque además para la implantación del sistema de</a:t>
            </a:r>
          </a:p>
          <a:p>
            <a:pPr marL="0" indent="0">
              <a:buNone/>
            </a:pPr>
            <a:r>
              <a:rPr lang="es-ES_tradnl" sz="1600" dirty="0" err="1"/>
              <a:t>geolocalización</a:t>
            </a:r>
            <a:r>
              <a:rPr lang="es-ES_tradnl" sz="1600" dirty="0"/>
              <a:t> por parte del empleador se ha prescindido de proporcionar a los</a:t>
            </a:r>
          </a:p>
          <a:p>
            <a:pPr marL="0" indent="0">
              <a:buNone/>
            </a:pPr>
            <a:r>
              <a:rPr lang="es-ES_tradnl" sz="1600" dirty="0"/>
              <a:t>trabajadores de la información a que se refieren los arts. 12 y 13 del Reglamento</a:t>
            </a:r>
          </a:p>
          <a:p>
            <a:pPr marL="0" indent="0">
              <a:buNone/>
            </a:pPr>
            <a:r>
              <a:rPr lang="es-ES_tradnl" sz="1600" dirty="0"/>
              <a:t>679/2016, 5 de la anterior Ley de protección de datos y 11 y 90 de la vigente LO</a:t>
            </a:r>
          </a:p>
          <a:p>
            <a:pPr marL="0" indent="0">
              <a:buNone/>
            </a:pPr>
            <a:r>
              <a:rPr lang="mr-IN" sz="1600" dirty="0"/>
              <a:t>3/2018</a:t>
            </a:r>
            <a:r>
              <a:rPr lang="mr-IN" sz="1600" dirty="0" smtClean="0"/>
              <a:t>.</a:t>
            </a:r>
            <a:endParaRPr lang="es-ES_tradnl" sz="1600" dirty="0" smtClean="0"/>
          </a:p>
          <a:p>
            <a:pPr marL="0" indent="0" algn="just">
              <a:buNone/>
            </a:pPr>
            <a:r>
              <a:rPr lang="es-ES_tradnl" sz="1600" b="1" dirty="0" smtClean="0"/>
              <a:t>La AN hace primero el juicio de proporcionalidad (</a:t>
            </a:r>
            <a:r>
              <a:rPr lang="es-ES_tradnl" sz="1600" dirty="0" smtClean="0"/>
              <a:t>concluyendo la desproporción de la medida de control, por innecesaria </a:t>
            </a:r>
            <a:r>
              <a:rPr lang="mr-IN" sz="1600" dirty="0" smtClean="0"/>
              <a:t>–</a:t>
            </a:r>
            <a:r>
              <a:rPr lang="es-ES_tradnl" sz="1600" dirty="0" smtClean="0"/>
              <a:t>había medios menos invasivos-), </a:t>
            </a:r>
            <a:r>
              <a:rPr lang="es-ES_tradnl" sz="1600" b="1" dirty="0" smtClean="0"/>
              <a:t>pero después hace el juicio de contenido esencial </a:t>
            </a:r>
            <a:r>
              <a:rPr lang="es-ES_tradnl" sz="1600" dirty="0" smtClean="0"/>
              <a:t>: no hubo información a los trabajadores</a:t>
            </a:r>
            <a:endParaRPr lang="es-ES_tradnl" sz="1600" dirty="0"/>
          </a:p>
          <a:p>
            <a:pPr marL="0" indent="0" algn="just">
              <a:buNone/>
            </a:pPr>
            <a:r>
              <a:rPr lang="es-ES_tradnl" sz="1600" b="1" dirty="0" smtClean="0"/>
              <a:t>Este proceder es el inverso al correcto</a:t>
            </a:r>
            <a:r>
              <a:rPr lang="es-ES_tradnl" sz="1600" dirty="0" smtClean="0"/>
              <a:t>, porque conforme al art.53.1 CE el contenido esencial no puede verse afectado en ningún caso. Por tanto, </a:t>
            </a:r>
            <a:r>
              <a:rPr lang="es-ES_tradnl" sz="1600" b="1" dirty="0" smtClean="0"/>
              <a:t>ha de efectuarse antes el juicio de contenido esencial y después el de proporcionalidad</a:t>
            </a:r>
            <a:r>
              <a:rPr lang="es-ES_tradnl" sz="1600" dirty="0" smtClean="0"/>
              <a:t>, pues el segundo no puede realizarse sin superar </a:t>
            </a:r>
            <a:r>
              <a:rPr lang="es-ES_tradnl" sz="1600" smtClean="0"/>
              <a:t>el primero. </a:t>
            </a:r>
            <a:endParaRPr lang="es-ES_tradnl" sz="1600" dirty="0" smtClean="0"/>
          </a:p>
          <a:p>
            <a:pPr marL="0" indent="0" algn="just">
              <a:buNone/>
            </a:pPr>
            <a:r>
              <a:rPr lang="es-ES_tradnl" sz="1600" dirty="0" smtClean="0"/>
              <a:t>Hay medidas desproporcionadas que no afectan al contenido esencial, pero una medida que afecte al contenido esencial será siempre y en todo caso inadmisible, por lo que en tal caso huelga el juicio de proporcionalidad.</a:t>
            </a:r>
            <a:endParaRPr lang="es-ES_tradnl" sz="1600" dirty="0"/>
          </a:p>
          <a:p>
            <a:pPr marL="0" indent="0">
              <a:buNone/>
            </a:pPr>
            <a:r>
              <a:rPr lang="es-ES_tradnl" sz="1600" dirty="0" smtClean="0"/>
              <a:t> </a:t>
            </a:r>
            <a:endParaRPr lang="es-ES_tradnl" sz="1600" dirty="0"/>
          </a:p>
          <a:p>
            <a:pPr marL="0" indent="0" algn="just">
              <a:buNone/>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5417909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0" y="5661248"/>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a:ln/>
                <a:solidFill>
                  <a:schemeClr val="accent3"/>
                </a:solidFill>
              </a:rPr>
              <a:t/>
            </a:r>
            <a:br>
              <a:rPr lang="es-ES" sz="2000" b="1" dirty="0">
                <a:ln/>
                <a:solidFill>
                  <a:schemeClr val="accent3"/>
                </a:solidFill>
              </a:rPr>
            </a:br>
            <a:r>
              <a:rPr lang="es-ES" sz="2400" b="1" dirty="0" smtClean="0">
                <a:ln/>
                <a:solidFill>
                  <a:schemeClr val="accent3"/>
                </a:solidFill>
              </a:rPr>
              <a:t>5- NEGOCIACIÓN COLECTIVA Y DERECHOS DIGITALES  </a:t>
            </a:r>
            <a:endParaRPr lang="es-ES" sz="24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24766393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NEGOCIACIÓN COLECTIVA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a:ea typeface="ＭＳ 明朝"/>
              <a:cs typeface="Times New Roman"/>
            </a:endParaRPr>
          </a:p>
          <a:p>
            <a:pPr marL="0" indent="0">
              <a:buNone/>
            </a:pPr>
            <a:r>
              <a:rPr lang="es-ES_tradnl" sz="1200" b="1" i="1" dirty="0" smtClean="0"/>
              <a:t>Artículo </a:t>
            </a:r>
            <a:r>
              <a:rPr lang="es-ES_tradnl" sz="1200" b="1" i="1" dirty="0"/>
              <a:t>91. Derechos digitales en la negociación colectiva.</a:t>
            </a:r>
            <a:endParaRPr lang="es-ES" sz="1200" dirty="0"/>
          </a:p>
          <a:p>
            <a:pPr marL="0" indent="0">
              <a:buNone/>
            </a:pPr>
            <a:r>
              <a:rPr lang="es-ES_tradnl" sz="1200" b="1" i="1" dirty="0"/>
              <a:t>Los convenios colectivos podrán establecer garantías adicionales de los derechos y libertades relacionados con el tratamiento de los datos personales de los trabajadores y la salvaguarda de derechos digitales en el ámbito laboral</a:t>
            </a:r>
            <a:r>
              <a:rPr lang="es-ES" sz="1200" dirty="0"/>
              <a:t> </a:t>
            </a:r>
            <a:endParaRPr lang="es-ES" sz="1200" dirty="0" smtClean="0"/>
          </a:p>
          <a:p>
            <a:pPr marL="0" indent="0">
              <a:buNone/>
            </a:pPr>
            <a:endParaRPr lang="es-ES" sz="1200" dirty="0"/>
          </a:p>
          <a:p>
            <a:pPr marL="0" indent="0">
              <a:buNone/>
            </a:pPr>
            <a:r>
              <a:rPr lang="es-ES_tradnl" sz="1200" b="1" dirty="0"/>
              <a:t>E</a:t>
            </a:r>
            <a:r>
              <a:rPr lang="es-ES_tradnl" sz="1200" b="1" dirty="0" smtClean="0"/>
              <a:t>l </a:t>
            </a:r>
            <a:r>
              <a:rPr lang="es-ES_tradnl" sz="1200" b="1" dirty="0"/>
              <a:t>diseño participativo de los representantes de los trabajadores en materia de derechos digitales</a:t>
            </a:r>
            <a:r>
              <a:rPr lang="es-ES_tradnl" sz="1200" dirty="0"/>
              <a:t>  en la </a:t>
            </a:r>
            <a:r>
              <a:rPr lang="es-ES_tradnl" sz="1200" dirty="0" smtClean="0"/>
              <a:t>NLOPD:</a:t>
            </a:r>
            <a:endParaRPr lang="es-ES" sz="1200" dirty="0"/>
          </a:p>
          <a:p>
            <a:r>
              <a:rPr lang="es-ES_tradnl" sz="1200" dirty="0"/>
              <a:t>- </a:t>
            </a:r>
            <a:r>
              <a:rPr lang="es-ES_tradnl" sz="1200" b="1" dirty="0"/>
              <a:t>diseño unilateral  de la política digital por parte del empresario</a:t>
            </a:r>
            <a:r>
              <a:rPr lang="es-ES_tradnl" sz="1200" dirty="0"/>
              <a:t> (dispositivos, videocámaras, </a:t>
            </a:r>
            <a:r>
              <a:rPr lang="es-ES_tradnl" sz="1200" dirty="0" err="1"/>
              <a:t>geolocalización</a:t>
            </a:r>
            <a:r>
              <a:rPr lang="es-ES_tradnl" sz="1200" dirty="0"/>
              <a:t>), </a:t>
            </a:r>
            <a:r>
              <a:rPr lang="es-ES_tradnl" sz="1200" b="1" dirty="0"/>
              <a:t>modulado por los derechos de información y consulta con diversa intensidad,</a:t>
            </a:r>
            <a:r>
              <a:rPr lang="es-ES_tradnl" sz="1200" dirty="0"/>
              <a:t> según el caso. </a:t>
            </a:r>
            <a:endParaRPr lang="es-ES" sz="1200" dirty="0"/>
          </a:p>
          <a:p>
            <a:r>
              <a:rPr lang="es-ES_tradnl" sz="1200" u="sng" dirty="0"/>
              <a:t>información: </a:t>
            </a:r>
            <a:r>
              <a:rPr lang="es-ES_tradnl" sz="1200" dirty="0"/>
              <a:t>en el caso de </a:t>
            </a:r>
            <a:r>
              <a:rPr lang="es-ES_tradnl" sz="1200" dirty="0" err="1"/>
              <a:t>videovigilancia</a:t>
            </a:r>
            <a:r>
              <a:rPr lang="es-ES_tradnl" sz="1200" dirty="0"/>
              <a:t> (art.89.1 NLOPD) y la </a:t>
            </a:r>
            <a:r>
              <a:rPr lang="es-ES_tradnl" sz="1200" dirty="0" err="1"/>
              <a:t>geolocalización</a:t>
            </a:r>
            <a:r>
              <a:rPr lang="es-ES_tradnl" sz="1200" dirty="0"/>
              <a:t> (art.90.2 NLOPD).</a:t>
            </a:r>
            <a:endParaRPr lang="es-ES" sz="1200" dirty="0"/>
          </a:p>
          <a:p>
            <a:r>
              <a:rPr lang="es-ES_tradnl" sz="1200" u="sng" dirty="0"/>
              <a:t>audiencia:</a:t>
            </a:r>
            <a:r>
              <a:rPr lang="es-ES_tradnl" sz="1200" dirty="0"/>
              <a:t> en el caso del derecho a la desconexión digital (88.3 NLOPD).</a:t>
            </a:r>
            <a:endParaRPr lang="es-ES" sz="1200" dirty="0"/>
          </a:p>
          <a:p>
            <a:r>
              <a:rPr lang="es-ES_tradnl" sz="1200" u="sng" dirty="0"/>
              <a:t>consulta:</a:t>
            </a:r>
            <a:r>
              <a:rPr lang="es-ES_tradnl" sz="1200" dirty="0"/>
              <a:t> en el caso de uso de dispositivos digitales (art.87.3 NLOPD).</a:t>
            </a:r>
            <a:endParaRPr lang="es-ES" sz="1200" dirty="0"/>
          </a:p>
          <a:p>
            <a:pPr marL="0" indent="0">
              <a:buNone/>
            </a:pPr>
            <a:r>
              <a:rPr lang="es-ES_tradnl" sz="1200" dirty="0"/>
              <a:t> </a:t>
            </a:r>
            <a:endParaRPr lang="es-ES" sz="1200" dirty="0"/>
          </a:p>
          <a:p>
            <a:pPr marL="0" indent="0">
              <a:buNone/>
            </a:pPr>
            <a:r>
              <a:rPr lang="es-ES_tradnl" sz="1200" b="1" dirty="0"/>
              <a:t>P</a:t>
            </a:r>
            <a:r>
              <a:rPr lang="es-ES_tradnl" sz="1200" b="1" dirty="0" smtClean="0"/>
              <a:t>osibilidad </a:t>
            </a:r>
            <a:r>
              <a:rPr lang="es-ES_tradnl" sz="1200" b="1" dirty="0"/>
              <a:t>de </a:t>
            </a:r>
            <a:r>
              <a:rPr lang="es-ES_tradnl" sz="1200" b="1" dirty="0" smtClean="0"/>
              <a:t>mejora  </a:t>
            </a:r>
            <a:r>
              <a:rPr lang="es-ES_tradnl" sz="1200" b="1" dirty="0"/>
              <a:t>por convenio colectivo de lo decidido por la empresa</a:t>
            </a:r>
            <a:r>
              <a:rPr lang="es-ES_tradnl" sz="1200" dirty="0"/>
              <a:t> (art.91 NLOPD)</a:t>
            </a:r>
            <a:r>
              <a:rPr lang="es-ES_tradnl" sz="1200" dirty="0" smtClean="0"/>
              <a:t>. La NLOPD y el RGPD son respecto de la negociación colectiva derecho mínimo mejorable. No puede por vía de Convenio o Acuerdo de empresa introducir más límites ni ampliar los controles a supuestos distintos de los legalmente previstos. Ej. Control de productividad, de satisfacción de cliente, etc. </a:t>
            </a:r>
            <a:endParaRPr lang="es-ES" sz="1200" dirty="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5244724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NEGOCIACIÓN COLECTIVA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a:ea typeface="ＭＳ 明朝"/>
              <a:cs typeface="Times New Roman"/>
            </a:endParaRPr>
          </a:p>
          <a:p>
            <a:pPr marL="0" indent="0">
              <a:buNone/>
            </a:pPr>
            <a:endParaRPr lang="es-ES_tradnl" sz="1600" b="1" dirty="0" smtClean="0">
              <a:ea typeface="ＭＳ 明朝"/>
              <a:cs typeface="Times New Roman"/>
            </a:endParaRPr>
          </a:p>
          <a:p>
            <a:pPr marL="0" indent="0">
              <a:buNone/>
            </a:pPr>
            <a:endParaRPr lang="es-ES_tradnl" sz="1600" b="1" dirty="0">
              <a:ea typeface="ＭＳ 明朝"/>
              <a:cs typeface="Times New Roman"/>
            </a:endParaRPr>
          </a:p>
          <a:p>
            <a:pPr marL="0" indent="0">
              <a:buNone/>
            </a:pPr>
            <a:r>
              <a:rPr lang="es-ES_tradnl" sz="1600" dirty="0" smtClean="0"/>
              <a:t>Desde </a:t>
            </a:r>
            <a:r>
              <a:rPr lang="es-ES_tradnl" sz="1600" dirty="0"/>
              <a:t>el ángulo contrario, el del empleador, puede concluirse que </a:t>
            </a:r>
            <a:r>
              <a:rPr lang="es-ES_tradnl" sz="1600" b="1" dirty="0"/>
              <a:t>el poder de vigilancia y control viene  limitado de menos a más: </a:t>
            </a:r>
            <a:endParaRPr lang="es-ES" sz="1600" dirty="0"/>
          </a:p>
          <a:p>
            <a:r>
              <a:rPr lang="es-ES_tradnl" sz="1600" dirty="0" smtClean="0"/>
              <a:t>en </a:t>
            </a:r>
            <a:r>
              <a:rPr lang="es-ES_tradnl" sz="1600" dirty="0"/>
              <a:t>la </a:t>
            </a:r>
            <a:r>
              <a:rPr lang="es-ES_tradnl" sz="1600" b="1" dirty="0" err="1"/>
              <a:t>videovigilancia</a:t>
            </a:r>
            <a:r>
              <a:rPr lang="es-ES_tradnl" sz="1600" b="1" dirty="0"/>
              <a:t> y la </a:t>
            </a:r>
            <a:r>
              <a:rPr lang="es-ES_tradnl" sz="1600" b="1" dirty="0" err="1"/>
              <a:t>geolocalización</a:t>
            </a:r>
            <a:r>
              <a:rPr lang="es-ES_tradnl" sz="1600" dirty="0"/>
              <a:t>, que exige una mera información.</a:t>
            </a:r>
            <a:endParaRPr lang="es-ES" sz="1600" dirty="0"/>
          </a:p>
          <a:p>
            <a:r>
              <a:rPr lang="es-ES_tradnl" sz="1600" dirty="0" smtClean="0"/>
              <a:t>en </a:t>
            </a:r>
            <a:r>
              <a:rPr lang="es-ES_tradnl" sz="1600" dirty="0"/>
              <a:t>la </a:t>
            </a:r>
            <a:r>
              <a:rPr lang="es-ES_tradnl" sz="1600" b="1" dirty="0"/>
              <a:t>desconexión digital</a:t>
            </a:r>
            <a:r>
              <a:rPr lang="es-ES_tradnl" sz="1600" dirty="0"/>
              <a:t>, que exige la audiencia previa.</a:t>
            </a:r>
            <a:endParaRPr lang="es-ES" sz="1600" dirty="0"/>
          </a:p>
          <a:p>
            <a:r>
              <a:rPr lang="es-ES_tradnl" sz="1600" dirty="0" smtClean="0"/>
              <a:t> </a:t>
            </a:r>
            <a:r>
              <a:rPr lang="es-ES_tradnl" sz="1600" dirty="0"/>
              <a:t>en el </a:t>
            </a:r>
            <a:r>
              <a:rPr lang="es-ES_tradnl" sz="1600" b="1" dirty="0"/>
              <a:t>uso de dispositivos digitales</a:t>
            </a:r>
            <a:r>
              <a:rPr lang="es-ES_tradnl" sz="1600" dirty="0"/>
              <a:t> , que exige consulta.</a:t>
            </a:r>
            <a:endParaRPr lang="es-ES" sz="1600" dirty="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6370873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0" y="5661248"/>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a:ln/>
                <a:solidFill>
                  <a:schemeClr val="accent3"/>
                </a:solidFill>
              </a:rPr>
              <a:t/>
            </a:r>
            <a:br>
              <a:rPr lang="es-ES" sz="2000" b="1" dirty="0">
                <a:ln/>
                <a:solidFill>
                  <a:schemeClr val="accent3"/>
                </a:solidFill>
              </a:rPr>
            </a:br>
            <a:r>
              <a:rPr lang="es-ES" sz="2400" b="1" dirty="0">
                <a:ln/>
                <a:solidFill>
                  <a:schemeClr val="accent3"/>
                </a:solidFill>
              </a:rPr>
              <a:t>6</a:t>
            </a:r>
            <a:r>
              <a:rPr lang="es-ES" sz="2400" b="1" dirty="0" smtClean="0">
                <a:ln/>
                <a:solidFill>
                  <a:schemeClr val="accent3"/>
                </a:solidFill>
              </a:rPr>
              <a:t>- LAS GARANTÍAS DE LOS DERECHOS DIGITALES  </a:t>
            </a:r>
            <a:endParaRPr lang="es-ES" sz="24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4397573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3568" y="332656"/>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LAS GARANTÍAS DE LOS DERECHOS FUNDAMENTALES  DIGITALES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smtClean="0">
              <a:ea typeface="ＭＳ 明朝"/>
              <a:cs typeface="Times New Roman"/>
            </a:endParaRPr>
          </a:p>
          <a:p>
            <a:pPr marL="0" indent="0">
              <a:buNone/>
            </a:pPr>
            <a:r>
              <a:rPr lang="es-ES_tradnl" sz="1600" b="1" dirty="0" smtClean="0">
                <a:ea typeface="ＭＳ 明朝"/>
                <a:cs typeface="Times New Roman"/>
              </a:rPr>
              <a:t>GARANTÍAS FRENTE A LOS PODERES PRIVADOS</a:t>
            </a:r>
          </a:p>
          <a:p>
            <a:pPr marL="0" indent="0">
              <a:buNone/>
            </a:pPr>
            <a:r>
              <a:rPr lang="es-ES_tradnl" sz="1600" b="1" dirty="0" smtClean="0">
                <a:ea typeface="ＭＳ 明朝"/>
                <a:cs typeface="Times New Roman"/>
              </a:rPr>
              <a:t>CONTRACTUALES</a:t>
            </a:r>
          </a:p>
          <a:p>
            <a:pPr marL="0" indent="0">
              <a:buNone/>
            </a:pPr>
            <a:r>
              <a:rPr lang="es-ES_tradnl" sz="1400" b="1" dirty="0" smtClean="0">
                <a:ea typeface="ＭＳ 明朝"/>
                <a:cs typeface="Times New Roman"/>
              </a:rPr>
              <a:t>- Nulidad de los actos</a:t>
            </a:r>
          </a:p>
          <a:p>
            <a:pPr marL="0" indent="0">
              <a:buNone/>
            </a:pPr>
            <a:r>
              <a:rPr lang="es-ES_tradnl" sz="1400" b="1" dirty="0" smtClean="0">
                <a:ea typeface="ＭＳ 明朝"/>
                <a:cs typeface="Times New Roman"/>
              </a:rPr>
              <a:t>- La problemática de la nulidad del despido (incomunicación vs. Irradiación). No hay doctrina unificada. </a:t>
            </a:r>
            <a:r>
              <a:rPr lang="es-ES" sz="1400" b="1" dirty="0" smtClean="0"/>
              <a:t>la </a:t>
            </a:r>
            <a:r>
              <a:rPr lang="es-ES" sz="1400" b="1" dirty="0"/>
              <a:t>prueba ilícita y el despido basado en la misma presenta 3 escenarios posibles</a:t>
            </a:r>
            <a:r>
              <a:rPr lang="es-ES" sz="1400" dirty="0"/>
              <a:t>:</a:t>
            </a:r>
          </a:p>
          <a:p>
            <a:r>
              <a:rPr lang="es-ES" sz="1400" dirty="0"/>
              <a:t>1) Despido derivado de una única prueba ilícita: nulidad del despido</a:t>
            </a:r>
          </a:p>
          <a:p>
            <a:r>
              <a:rPr lang="es-ES" sz="1400" dirty="0"/>
              <a:t>2) Despido con una prueba ilícita y otras en </a:t>
            </a:r>
            <a:r>
              <a:rPr lang="es-ES" sz="1400" dirty="0" err="1"/>
              <a:t>conexción</a:t>
            </a:r>
            <a:r>
              <a:rPr lang="es-ES" sz="1400" dirty="0"/>
              <a:t> de antijuridicidad con la ilícita: despido nulo</a:t>
            </a:r>
          </a:p>
          <a:p>
            <a:r>
              <a:rPr lang="es-ES" sz="1400" dirty="0"/>
              <a:t>3) Despido con una prueba ilícita y otra u otras lícitas: despido procedente o improcedente, según si dichas pruebas llevan a la conclusión de la existencia y justificación de la causa, sin perjuicio de la nulidad de la prueba ilícita y de la consecuencias indemnizatorias correspondientes. Esta es la línea que se sigue en  la STEDH </a:t>
            </a:r>
            <a:r>
              <a:rPr lang="es-ES_tradnl" sz="1400" dirty="0"/>
              <a:t>09 enero 2018</a:t>
            </a:r>
            <a:r>
              <a:rPr lang="es-ES" sz="1400" dirty="0"/>
              <a:t>   </a:t>
            </a:r>
            <a:r>
              <a:rPr lang="es-ES_tradnl" sz="1400" dirty="0"/>
              <a:t>Caso López </a:t>
            </a:r>
            <a:r>
              <a:rPr lang="es-ES_tradnl" sz="1400" dirty="0" err="1"/>
              <a:t>Ribalta</a:t>
            </a:r>
            <a:r>
              <a:rPr lang="es-ES_tradnl" sz="1400" dirty="0"/>
              <a:t> c. </a:t>
            </a:r>
            <a:r>
              <a:rPr lang="es-ES_tradnl" sz="1400" dirty="0" smtClean="0"/>
              <a:t>España.</a:t>
            </a:r>
            <a:endParaRPr lang="es-ES_tradnl" sz="1200" b="1" dirty="0">
              <a:ea typeface="ＭＳ 明朝"/>
              <a:cs typeface="Times New Roman"/>
            </a:endParaRPr>
          </a:p>
          <a:p>
            <a:pPr marL="0" indent="0">
              <a:buNone/>
            </a:pPr>
            <a:r>
              <a:rPr lang="es-ES_tradnl" sz="1400" b="1" dirty="0" smtClean="0">
                <a:ea typeface="ＭＳ 明朝"/>
                <a:cs typeface="Times New Roman"/>
              </a:rPr>
              <a:t>-Extinción de la relación laboral por voluntad del trabajador/a</a:t>
            </a:r>
            <a:endParaRPr lang="es-ES_tradnl" sz="1400" b="1" dirty="0">
              <a:ea typeface="ＭＳ 明朝"/>
              <a:cs typeface="Times New Roman"/>
            </a:endParaRPr>
          </a:p>
          <a:p>
            <a:pPr marL="0" indent="0">
              <a:buNone/>
            </a:pPr>
            <a:r>
              <a:rPr lang="es-ES_tradnl" sz="1600" dirty="0" smtClean="0"/>
              <a:t> </a:t>
            </a:r>
            <a:endParaRPr lang="es-ES" sz="1600" dirty="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0533591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3568" y="332656"/>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LAS GARANTÍAS DE LOS DERECHOS FUNDAMENTALES  DIGITALES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smtClean="0">
              <a:ea typeface="ＭＳ 明朝"/>
              <a:cs typeface="Times New Roman"/>
            </a:endParaRPr>
          </a:p>
          <a:p>
            <a:pPr marL="0" indent="0">
              <a:buNone/>
            </a:pPr>
            <a:r>
              <a:rPr lang="es-ES_tradnl" sz="1600" b="1" dirty="0" smtClean="0">
                <a:ea typeface="ＭＳ 明朝"/>
                <a:cs typeface="Times New Roman"/>
              </a:rPr>
              <a:t>GARANTÍAS FRENTE A LOS PODERES PRIVADOS</a:t>
            </a:r>
          </a:p>
          <a:p>
            <a:pPr marL="0" indent="0">
              <a:buNone/>
            </a:pPr>
            <a:r>
              <a:rPr lang="es-ES_tradnl" sz="1600" b="1" dirty="0" smtClean="0">
                <a:ea typeface="ＭＳ 明朝"/>
                <a:cs typeface="Times New Roman"/>
              </a:rPr>
              <a:t> SANCIONADORAS</a:t>
            </a:r>
          </a:p>
          <a:p>
            <a:pPr marL="0" indent="0">
              <a:buNone/>
            </a:pPr>
            <a:endParaRPr lang="es-ES_tradnl" sz="1600" b="1" dirty="0">
              <a:ea typeface="ＭＳ 明朝"/>
              <a:cs typeface="Times New Roman"/>
            </a:endParaRPr>
          </a:p>
          <a:p>
            <a:pPr marL="0" indent="0">
              <a:buNone/>
            </a:pPr>
            <a:endParaRPr lang="es-ES_tradnl" sz="1600" b="1" dirty="0" smtClean="0">
              <a:ea typeface="ＭＳ 明朝"/>
              <a:cs typeface="Times New Roman"/>
            </a:endParaRPr>
          </a:p>
          <a:p>
            <a:pPr marL="0" indent="0">
              <a:buNone/>
            </a:pPr>
            <a:endParaRPr lang="es-ES" sz="1200" dirty="0"/>
          </a:p>
          <a:p>
            <a:pPr marL="0" indent="0">
              <a:buNone/>
            </a:pPr>
            <a:r>
              <a:rPr lang="es-ES_tradnl" sz="1600" b="1" u="sng" dirty="0" smtClean="0"/>
              <a:t>Derecho sancionador de protección </a:t>
            </a:r>
            <a:r>
              <a:rPr lang="es-ES_tradnl" sz="1600" b="1" u="sng" dirty="0"/>
              <a:t>de datos</a:t>
            </a:r>
            <a:r>
              <a:rPr lang="es-ES_tradnl" sz="1600" u="sng" dirty="0"/>
              <a:t> </a:t>
            </a:r>
            <a:r>
              <a:rPr lang="es-ES_tradnl" sz="1600" dirty="0"/>
              <a:t>( art.83 y 84 RGPD ; y Título X  NLOPD -arts.70-78), </a:t>
            </a:r>
          </a:p>
          <a:p>
            <a:pPr marL="0" indent="0">
              <a:buNone/>
            </a:pPr>
            <a:endParaRPr lang="es-ES" sz="1600" dirty="0"/>
          </a:p>
          <a:p>
            <a:pPr marL="0" indent="0">
              <a:buNone/>
            </a:pPr>
            <a:r>
              <a:rPr lang="es-ES_tradnl" sz="1600" dirty="0"/>
              <a:t>El art.72 NLOPD tipifica las infracciones muy graves, el art.73 NLOPD las graves y el art.74 las leves </a:t>
            </a:r>
            <a:endParaRPr lang="es-ES" sz="1600" dirty="0"/>
          </a:p>
          <a:p>
            <a:pPr marL="0" indent="0">
              <a:buNone/>
            </a:pPr>
            <a:endParaRPr lang="es-ES_tradnl" sz="1600" dirty="0" smtClean="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8692745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3568" y="332656"/>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LAS GARANTÍAS DE LOS DERECHOS FUNDAMENTALES  DIGITALES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smtClean="0">
              <a:ea typeface="ＭＳ 明朝"/>
              <a:cs typeface="Times New Roman"/>
            </a:endParaRPr>
          </a:p>
          <a:p>
            <a:pPr marL="0" indent="0">
              <a:buNone/>
            </a:pPr>
            <a:r>
              <a:rPr lang="es-ES_tradnl" sz="1600" b="1" dirty="0" smtClean="0">
                <a:ea typeface="ＭＳ 明朝"/>
                <a:cs typeface="Times New Roman"/>
              </a:rPr>
              <a:t>GARANTÍAS FRENTE A LOS PODERES PRIVADOS</a:t>
            </a:r>
          </a:p>
          <a:p>
            <a:pPr marL="0" indent="0">
              <a:buNone/>
            </a:pPr>
            <a:r>
              <a:rPr lang="es-ES_tradnl" sz="1400" b="1" dirty="0" smtClean="0">
                <a:ea typeface="ＭＳ 明朝"/>
                <a:cs typeface="Times New Roman"/>
              </a:rPr>
              <a:t> </a:t>
            </a:r>
            <a:r>
              <a:rPr lang="es-ES_tradnl" sz="1400" b="1" u="sng" dirty="0"/>
              <a:t>Derecho sancionador laboral</a:t>
            </a:r>
            <a:endParaRPr lang="es-ES" sz="1400" b="1" dirty="0"/>
          </a:p>
          <a:p>
            <a:r>
              <a:rPr lang="es-ES_tradnl" sz="1200" u="sng" dirty="0"/>
              <a:t>En materia de relaciones laborales: </a:t>
            </a:r>
            <a:endParaRPr lang="es-ES" sz="1200" dirty="0"/>
          </a:p>
          <a:p>
            <a:r>
              <a:rPr lang="es-ES_tradnl" sz="1200" dirty="0"/>
              <a:t>- Art.7.7. </a:t>
            </a:r>
            <a:r>
              <a:rPr lang="es-ES_tradnl" sz="1200" b="1" dirty="0"/>
              <a:t>Transgresión de los derechos de información</a:t>
            </a:r>
            <a:r>
              <a:rPr lang="es-ES_tradnl" sz="1200" dirty="0"/>
              <a:t>, audiencia y consulta de los RLT y los delegados sindicales; en relación con los arts. 87-91 NLOPD</a:t>
            </a:r>
            <a:endParaRPr lang="es-ES" sz="1200" dirty="0"/>
          </a:p>
          <a:p>
            <a:r>
              <a:rPr lang="es-ES_tradnl" sz="1200" dirty="0"/>
              <a:t>- Art.8.</a:t>
            </a:r>
            <a:r>
              <a:rPr lang="es-ES" sz="1200" dirty="0"/>
              <a:t>11. Los actos del empresario que fueren contrarios al respeto de la </a:t>
            </a:r>
            <a:r>
              <a:rPr lang="es-ES" sz="1200" b="1" dirty="0"/>
              <a:t>intimidad y consideración debida a la dignidad</a:t>
            </a:r>
            <a:r>
              <a:rPr lang="es-ES" sz="1200" dirty="0"/>
              <a:t> de los trabajadores</a:t>
            </a:r>
          </a:p>
          <a:p>
            <a:r>
              <a:rPr lang="es-ES_tradnl" sz="1200" u="sng" dirty="0"/>
              <a:t>En materia de prevención de riesgos</a:t>
            </a:r>
            <a:r>
              <a:rPr lang="es-ES_tradnl" sz="1200" dirty="0"/>
              <a:t>: </a:t>
            </a:r>
            <a:endParaRPr lang="es-ES" sz="1200" dirty="0"/>
          </a:p>
          <a:p>
            <a:r>
              <a:rPr lang="es-ES" sz="1200" dirty="0"/>
              <a:t>El riesgo laboral, reconocido por específicamente en  la NLOPD, como "fatiga informática", y profundamente relacionado con el derecho a la desconexión digital (art. 88 NLOPD), deberá tenerse en cuenta en orden a las infracciones de la normativa de prevención. </a:t>
            </a:r>
          </a:p>
          <a:p>
            <a:r>
              <a:rPr lang="es-ES" sz="1200" dirty="0"/>
              <a:t>-art. 12. 4. No </a:t>
            </a:r>
            <a:r>
              <a:rPr lang="es-ES" sz="1200" b="1" dirty="0"/>
              <a:t>registrar y archivar los datos obtenidos en las evaluaciones</a:t>
            </a:r>
            <a:r>
              <a:rPr lang="es-ES" sz="1200" dirty="0"/>
              <a:t>, controles, reconocimientos, investigaciones o informes a que se refieren los artículos 16, 22 y 23 de la Ley 31/1995, de 8 de noviembre, de Prevención de Riesgos Laborales.</a:t>
            </a:r>
          </a:p>
          <a:p>
            <a:r>
              <a:rPr lang="es-ES" sz="1200" dirty="0"/>
              <a:t>-art.12.8 8. El in</a:t>
            </a:r>
            <a:r>
              <a:rPr lang="es-ES" sz="1200" b="1" dirty="0"/>
              <a:t>cumplimiento de las obligaciones en materia de formación e información suficiente y adecuada</a:t>
            </a:r>
            <a:r>
              <a:rPr lang="es-ES" sz="1200" dirty="0"/>
              <a:t> a los trabajadores acerca de los riesgos del puesto de trabajo susceptibles de provocar daños para la seguridad y salud y sobre las medidas preventivas aplicables, salvo que se trate de infracción muy grave conforme al artículo siguiente.</a:t>
            </a:r>
          </a:p>
          <a:p>
            <a:r>
              <a:rPr lang="es-ES_tradnl" sz="1200" dirty="0"/>
              <a:t>-art.12.11 </a:t>
            </a:r>
            <a:r>
              <a:rPr lang="es-ES" sz="1200" dirty="0"/>
              <a:t>11. El </a:t>
            </a:r>
            <a:r>
              <a:rPr lang="es-ES" sz="1200" b="1" dirty="0"/>
              <a:t>incumplimiento de los derechos de información, consulta y participación de los trabajadores</a:t>
            </a:r>
            <a:r>
              <a:rPr lang="es-ES" sz="1200" dirty="0"/>
              <a:t> reconocidos en la normativa sobre prevención de riesgos laborales.</a:t>
            </a:r>
          </a:p>
          <a:p>
            <a:pPr marL="0" indent="0">
              <a:buNone/>
            </a:pPr>
            <a:endParaRPr lang="es-ES" sz="1200" dirty="0"/>
          </a:p>
          <a:p>
            <a:pPr marL="0" indent="0">
              <a:buNone/>
            </a:pPr>
            <a:endParaRPr lang="es-ES_tradnl" sz="1200" dirty="0" smtClean="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5224051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3568" y="332656"/>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LAS GARANTÍAS DE LOS DERECHOS FUNDAMENTALES  DIGITALES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smtClean="0">
              <a:ea typeface="ＭＳ 明朝"/>
              <a:cs typeface="Times New Roman"/>
            </a:endParaRPr>
          </a:p>
          <a:p>
            <a:pPr marL="0" indent="0">
              <a:buNone/>
            </a:pPr>
            <a:r>
              <a:rPr lang="es-ES_tradnl" sz="1600" b="1" dirty="0" smtClean="0">
                <a:ea typeface="ＭＳ 明朝"/>
                <a:cs typeface="Times New Roman"/>
              </a:rPr>
              <a:t>GARANTÍAS FRENTE A LOS PODERES PRIVADOS</a:t>
            </a:r>
          </a:p>
          <a:p>
            <a:pPr marL="0" indent="0">
              <a:buNone/>
            </a:pPr>
            <a:r>
              <a:rPr lang="es-ES_tradnl" sz="1400" b="1" dirty="0" smtClean="0">
                <a:ea typeface="ＭＳ 明朝"/>
                <a:cs typeface="Times New Roman"/>
              </a:rPr>
              <a:t>DERECHO PENAL</a:t>
            </a:r>
          </a:p>
          <a:p>
            <a:pPr algn="just"/>
            <a:r>
              <a:rPr lang="es-ES_tradnl" sz="1600" dirty="0"/>
              <a:t>art.197 CP, que castiga en su apartado primero al que, para descubrir los secretos o vulnerar la intimidad de otro, sin su consentimiento, se apodere de sus papeles, cartas, mensajes de correo electrónico o cualesquiera otros documentos o efectos personales, intercepto sus telecomunicaciones o utilice artificios técnicos de escucha, transmisión, grabación o reproducción del sonido o de la imagen , o de cualquier otra señal de comunicación</a:t>
            </a:r>
            <a:endParaRPr lang="es-ES" sz="1600" dirty="0"/>
          </a:p>
          <a:p>
            <a:pPr algn="just"/>
            <a:r>
              <a:rPr lang="es-ES_tradnl" sz="1600" dirty="0"/>
              <a:t>En su apartado segundo, el precepto castiga al quien, sin estar autorizado, se apodere, utilice o modifique, en perjuicio de tercero, datos reservados de carácter personal o familiar de otro que se hallen registrados en ficheros o soportes informáticos, electrónicos o telemáticos, o en cualquier otro tipo de archivo o registro público o privado. También castiga a quien, sin estar autorizado, acceda por cualquier medio a los mismos y a quien los utilice en perjuicio del titular de los datos o de un tercero. </a:t>
            </a:r>
            <a:endParaRPr lang="es-ES" sz="1600" dirty="0"/>
          </a:p>
          <a:p>
            <a:pPr marL="0" indent="0">
              <a:buNone/>
            </a:pPr>
            <a:endParaRPr lang="es-ES" sz="1200" dirty="0"/>
          </a:p>
          <a:p>
            <a:pPr marL="0" indent="0">
              <a:buNone/>
            </a:pPr>
            <a:endParaRPr lang="es-ES" sz="1200" dirty="0"/>
          </a:p>
          <a:p>
            <a:pPr marL="0" indent="0">
              <a:buNone/>
            </a:pPr>
            <a:endParaRPr lang="es-ES_tradnl" sz="1200" dirty="0" smtClean="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0148045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pPr lvl="0"/>
            <a:r>
              <a:rPr lang="es-ES" sz="2800" dirty="0">
                <a:solidFill>
                  <a:schemeClr val="bg1"/>
                </a:solidFill>
              </a:rPr>
              <a:t> </a:t>
            </a:r>
            <a:r>
              <a:rPr lang="es-ES" sz="2800" dirty="0" smtClean="0">
                <a:solidFill>
                  <a:schemeClr val="bg1"/>
                </a:solidFill>
              </a:rPr>
              <a:t/>
            </a:r>
            <a:br>
              <a:rPr lang="es-ES" sz="2800" dirty="0" smtClean="0">
                <a:solidFill>
                  <a:schemeClr val="bg1"/>
                </a:solidFill>
              </a:rPr>
            </a:br>
            <a:r>
              <a:rPr lang="es-ES" sz="2800" dirty="0">
                <a:solidFill>
                  <a:schemeClr val="bg1"/>
                </a:solidFill>
              </a:rPr>
              <a:t/>
            </a:r>
            <a:br>
              <a:rPr lang="es-ES" sz="2800" dirty="0">
                <a:solidFill>
                  <a:schemeClr val="bg1"/>
                </a:solidFill>
              </a:rPr>
            </a:br>
            <a:r>
              <a:rPr lang="es-ES" sz="2800" dirty="0" smtClean="0">
                <a:solidFill>
                  <a:schemeClr val="bg1"/>
                </a:solidFill>
              </a:rPr>
              <a:t>I</a:t>
            </a:r>
            <a:r>
              <a:rPr lang="es-ES" sz="2800" dirty="0">
                <a:solidFill>
                  <a:schemeClr val="bg1"/>
                </a:solidFill>
              </a:rPr>
              <a:t>.- </a:t>
            </a:r>
            <a:r>
              <a:rPr lang="es-ES" sz="2800" dirty="0" smtClean="0">
                <a:solidFill>
                  <a:schemeClr val="bg1"/>
                </a:solidFill>
              </a:rPr>
              <a:t> CUESTIONES GENERALES (I)</a:t>
            </a:r>
            <a:br>
              <a:rPr lang="es-ES" sz="2800" dirty="0" smtClean="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07504" y="1628775"/>
            <a:ext cx="9036496" cy="4824561"/>
          </a:xfrm>
        </p:spPr>
        <p:txBody>
          <a:bodyPr/>
          <a:lstStyle/>
          <a:p>
            <a:pPr marL="0" indent="0">
              <a:buNone/>
            </a:pPr>
            <a:r>
              <a:rPr lang="es-ES_tradnl" dirty="0" smtClean="0"/>
              <a:t> </a:t>
            </a:r>
          </a:p>
          <a:p>
            <a:endParaRPr lang="es-ES"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5" name="CuadroTexto 4"/>
          <p:cNvSpPr txBox="1"/>
          <p:nvPr/>
        </p:nvSpPr>
        <p:spPr>
          <a:xfrm>
            <a:off x="179512" y="1700808"/>
            <a:ext cx="8768930" cy="4924426"/>
          </a:xfrm>
          <a:prstGeom prst="rect">
            <a:avLst/>
          </a:prstGeom>
          <a:noFill/>
        </p:spPr>
        <p:txBody>
          <a:bodyPr wrap="square" rtlCol="0">
            <a:spAutoFit/>
          </a:bodyPr>
          <a:lstStyle/>
          <a:p>
            <a:pPr marL="285750" indent="-285750">
              <a:buFontTx/>
              <a:buChar char="-"/>
            </a:pPr>
            <a:r>
              <a:rPr lang="es-ES_tradnl" dirty="0" smtClean="0"/>
              <a:t>Marco normativo de los DDFF generales  en la relación laboral: de la anomia a la anemia: DF 13ª NLOPD </a:t>
            </a:r>
            <a:r>
              <a:rPr lang="es-ES_tradnl" dirty="0" smtClean="0">
                <a:sym typeface="Wingdings"/>
              </a:rPr>
              <a:t></a:t>
            </a:r>
            <a:r>
              <a:rPr lang="es-ES_tradnl" dirty="0" smtClean="0"/>
              <a:t> art.20 bis ET</a:t>
            </a:r>
          </a:p>
          <a:p>
            <a:endParaRPr lang="es-ES_tradnl" dirty="0" smtClean="0"/>
          </a:p>
          <a:p>
            <a:pPr marL="285750" indent="-285750" algn="just">
              <a:buFontTx/>
              <a:buChar char="-"/>
            </a:pPr>
            <a:r>
              <a:rPr lang="es-ES_tradnl" sz="1400" dirty="0" smtClean="0"/>
              <a:t> </a:t>
            </a:r>
            <a:r>
              <a:rPr lang="es-ES_tradnl" sz="1400" b="1" i="1" dirty="0"/>
              <a:t>Los trabajadores tienen derecho a la intimidad en el uso de los dispositivos digitales puestos a su disposición por el empleador, a la desconexión digital y a la intimidad frente al uso de dispositivos de </a:t>
            </a:r>
            <a:r>
              <a:rPr lang="es-ES_tradnl" sz="1400" b="1" i="1" dirty="0" err="1"/>
              <a:t>videovigilancia</a:t>
            </a:r>
            <a:r>
              <a:rPr lang="es-ES_tradnl" sz="1400" b="1" i="1" dirty="0"/>
              <a:t> y </a:t>
            </a:r>
            <a:r>
              <a:rPr lang="es-ES_tradnl" sz="1400" b="1" i="1" dirty="0" err="1"/>
              <a:t>geolocalización</a:t>
            </a:r>
            <a:r>
              <a:rPr lang="es-ES_tradnl" sz="1400" b="1" i="1" dirty="0"/>
              <a:t> en los términos establecidos en la legislación vigente en materia de protección de datos personales y garantía de los derechos digitales</a:t>
            </a:r>
            <a:r>
              <a:rPr lang="es-ES" sz="1400" dirty="0"/>
              <a:t> </a:t>
            </a:r>
            <a:r>
              <a:rPr lang="es-ES" sz="1400" dirty="0" smtClean="0"/>
              <a:t>“</a:t>
            </a:r>
          </a:p>
          <a:p>
            <a:pPr algn="just"/>
            <a:endParaRPr lang="es-ES" sz="1400" dirty="0" smtClean="0"/>
          </a:p>
          <a:p>
            <a:pPr marL="285750" indent="-285750" algn="just">
              <a:buFontTx/>
              <a:buChar char="-"/>
            </a:pPr>
            <a:endParaRPr lang="es-ES" sz="1400" dirty="0"/>
          </a:p>
          <a:p>
            <a:pPr marL="285750" indent="-285750" algn="just">
              <a:buFontTx/>
              <a:buChar char="-"/>
            </a:pPr>
            <a:r>
              <a:rPr lang="es-ES" dirty="0" smtClean="0"/>
              <a:t>EM: el Titulo X (arts.79-97) reconoce y garantiza los DD digitales de la ciudadanía al amparo del art.18.4 CE . ¿Es así?</a:t>
            </a:r>
          </a:p>
          <a:p>
            <a:pPr algn="just"/>
            <a:endParaRPr lang="es-ES" dirty="0" smtClean="0"/>
          </a:p>
          <a:p>
            <a:pPr marL="285750" indent="-285750" algn="just">
              <a:buFontTx/>
              <a:buChar char="-"/>
            </a:pPr>
            <a:r>
              <a:rPr lang="es-ES" dirty="0" smtClean="0"/>
              <a:t>No todos los DD del Titulo X son desarrollo del art.18.4 CE. Son LO (83-87 y 89-94), los 8 restantes tienen naturaleza de ley ordinaria: o son simple regulación de ejercicio (art.53.1 CE), o bien no son DDFF : art.79 (era digital); art.80 (neutralidad); art.81 (acceso universal a internet), (art.82 seguridad digital), art. 95 (portabilidad), art.96 (testamento digital); art. 97 (políticas de impulso).</a:t>
            </a:r>
          </a:p>
          <a:p>
            <a:pPr algn="just"/>
            <a:endParaRPr lang="es-ES" dirty="0" smtClean="0"/>
          </a:p>
          <a:p>
            <a:pPr marL="285750" indent="-285750" algn="just">
              <a:buFontTx/>
              <a:buChar char="-"/>
            </a:pPr>
            <a:endParaRPr lang="es-ES_tradnl" sz="1400" dirty="0" smtClean="0"/>
          </a:p>
        </p:txBody>
      </p:sp>
      <p:sp>
        <p:nvSpPr>
          <p:cNvPr id="6" name="Rectángulo 5"/>
          <p:cNvSpPr/>
          <p:nvPr/>
        </p:nvSpPr>
        <p:spPr>
          <a:xfrm>
            <a:off x="0" y="1772816"/>
            <a:ext cx="9144000" cy="1200329"/>
          </a:xfrm>
          <a:prstGeom prst="rect">
            <a:avLst/>
          </a:prstGeom>
        </p:spPr>
        <p:txBody>
          <a:bodyPr wrap="square">
            <a:spAutoFit/>
          </a:bodyPr>
          <a:lstStyle/>
          <a:p>
            <a:r>
              <a:rPr lang="es-ES_tradnl" dirty="0" smtClean="0"/>
              <a:t> </a:t>
            </a:r>
            <a:endParaRPr lang="es-ES_tradnl" dirty="0"/>
          </a:p>
          <a:p>
            <a:pPr marL="285750" indent="-285750">
              <a:buFontTx/>
              <a:buChar char="-"/>
            </a:pPr>
            <a:endParaRPr lang="es-ES_tradnl" dirty="0" smtClean="0"/>
          </a:p>
          <a:p>
            <a:pPr marL="285750" indent="-285750">
              <a:buFontTx/>
              <a:buChar char="-"/>
            </a:pPr>
            <a:endParaRPr lang="es-ES" dirty="0"/>
          </a:p>
          <a:p>
            <a:pPr marL="285750" indent="-285750">
              <a:buFontTx/>
              <a:buChar char="-"/>
            </a:pPr>
            <a:endParaRPr lang="es-ES_tradnl" dirty="0"/>
          </a:p>
        </p:txBody>
      </p:sp>
      <p:sp>
        <p:nvSpPr>
          <p:cNvPr id="3" name="Rectángulo 2"/>
          <p:cNvSpPr/>
          <p:nvPr/>
        </p:nvSpPr>
        <p:spPr>
          <a:xfrm>
            <a:off x="179512" y="1700808"/>
            <a:ext cx="8964488" cy="369332"/>
          </a:xfrm>
          <a:prstGeom prst="rect">
            <a:avLst/>
          </a:prstGeom>
        </p:spPr>
        <p:txBody>
          <a:bodyPr wrap="square">
            <a:spAutoFit/>
          </a:bodyPr>
          <a:lstStyle/>
          <a:p>
            <a:r>
              <a:rPr lang="es-ES_tradnl" b="1" dirty="0" smtClean="0"/>
              <a:t> </a:t>
            </a:r>
            <a:endParaRPr lang="es-ES_tradnl" dirty="0"/>
          </a:p>
        </p:txBody>
      </p:sp>
    </p:spTree>
    <p:extLst>
      <p:ext uri="{BB962C8B-B14F-4D97-AF65-F5344CB8AC3E}">
        <p14:creationId xmlns:p14="http://schemas.microsoft.com/office/powerpoint/2010/main" val="3921943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3568" y="332656"/>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LAS GARANTÍAS DE LOS DERECHOS FUNDAMENTALES  DIGITALES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smtClean="0">
              <a:ea typeface="ＭＳ 明朝"/>
              <a:cs typeface="Times New Roman"/>
            </a:endParaRPr>
          </a:p>
          <a:p>
            <a:pPr marL="0" indent="0">
              <a:buNone/>
            </a:pPr>
            <a:r>
              <a:rPr lang="es-ES_tradnl" sz="1600" b="1" dirty="0" smtClean="0">
                <a:ea typeface="ＭＳ 明朝"/>
                <a:cs typeface="Times New Roman"/>
              </a:rPr>
              <a:t>GARANTÍAS FRENTE A LOS PODERES PUBLICOS</a:t>
            </a:r>
          </a:p>
          <a:p>
            <a:pPr marL="0" indent="0">
              <a:buNone/>
            </a:pPr>
            <a:r>
              <a:rPr lang="es-ES_tradnl" sz="1400" b="1" dirty="0" smtClean="0">
                <a:ea typeface="ＭＳ 明朝"/>
                <a:cs typeface="Times New Roman"/>
              </a:rPr>
              <a:t>JURISDICCIONALES</a:t>
            </a:r>
          </a:p>
          <a:p>
            <a:pPr marL="0" indent="0">
              <a:buNone/>
            </a:pPr>
            <a:r>
              <a:rPr lang="es-ES_tradnl" sz="1400" dirty="0" smtClean="0"/>
              <a:t>El amparo </a:t>
            </a:r>
            <a:r>
              <a:rPr lang="es-ES_tradnl" sz="1400" dirty="0"/>
              <a:t>ordinario (procedimiento preferente y sumario), previsto en el art.53.2 CE, arts.177 a 184 </a:t>
            </a:r>
            <a:r>
              <a:rPr lang="es-ES_tradnl" sz="1400" dirty="0" smtClean="0"/>
              <a:t>LRJS: protege todos </a:t>
            </a:r>
            <a:r>
              <a:rPr lang="es-ES_tradnl" sz="1400" dirty="0"/>
              <a:t>los derechos digitales fundamentales de las personas trabajadoras digitales, que hemos identificado:</a:t>
            </a:r>
            <a:endParaRPr lang="es-ES" sz="1400" dirty="0"/>
          </a:p>
          <a:p>
            <a:pPr marL="0" indent="0">
              <a:buNone/>
            </a:pPr>
            <a:r>
              <a:rPr lang="es-ES_tradnl" sz="1400" dirty="0"/>
              <a:t>Artículo 87. Derecho a la intimidad y uso de dispositivos digitales en el ámbito laboral.</a:t>
            </a:r>
            <a:endParaRPr lang="es-ES" sz="1400" dirty="0"/>
          </a:p>
          <a:p>
            <a:pPr marL="0" indent="0">
              <a:buNone/>
            </a:pPr>
            <a:r>
              <a:rPr lang="es-ES_tradnl" sz="1400" dirty="0"/>
              <a:t>Artículo 88. Derecho a la desconexión digital en el ámbito laboral.</a:t>
            </a:r>
            <a:endParaRPr lang="es-ES" sz="1400" dirty="0"/>
          </a:p>
          <a:p>
            <a:pPr marL="0" indent="0">
              <a:buNone/>
            </a:pPr>
            <a:r>
              <a:rPr lang="es-ES_tradnl" sz="1400" dirty="0"/>
              <a:t>Artículo 89. Derecho a la intimidad frente al uso de dispositivos de </a:t>
            </a:r>
            <a:r>
              <a:rPr lang="es-ES_tradnl" sz="1400" dirty="0" err="1"/>
              <a:t>videovigilancia</a:t>
            </a:r>
            <a:r>
              <a:rPr lang="es-ES_tradnl" sz="1400" dirty="0"/>
              <a:t> y de grabación de sonidos en el lugar de trabajo</a:t>
            </a:r>
            <a:endParaRPr lang="es-ES" sz="1400" dirty="0"/>
          </a:p>
          <a:p>
            <a:pPr marL="0" indent="0">
              <a:buNone/>
            </a:pPr>
            <a:r>
              <a:rPr lang="es-ES_tradnl" sz="1400" dirty="0"/>
              <a:t>Artículo 90. Derecho a la intimidad ante la utilización de sistemas de </a:t>
            </a:r>
            <a:r>
              <a:rPr lang="es-ES_tradnl" sz="1400" dirty="0" err="1"/>
              <a:t>geolocalización</a:t>
            </a:r>
            <a:r>
              <a:rPr lang="es-ES_tradnl" sz="1400" dirty="0"/>
              <a:t> en el ámbito laboral.</a:t>
            </a:r>
            <a:endParaRPr lang="es-ES" sz="1400" dirty="0"/>
          </a:p>
          <a:p>
            <a:pPr marL="0" indent="0">
              <a:buNone/>
            </a:pPr>
            <a:r>
              <a:rPr lang="es-ES_tradnl" sz="1400" dirty="0"/>
              <a:t> </a:t>
            </a:r>
            <a:endParaRPr lang="es-ES_tradnl" sz="1200" dirty="0" smtClean="0"/>
          </a:p>
          <a:p>
            <a:pPr marL="0" indent="0">
              <a:buNone/>
            </a:pPr>
            <a:r>
              <a:rPr lang="es-ES_tradnl" sz="1400" dirty="0" smtClean="0"/>
              <a:t>Si </a:t>
            </a:r>
            <a:r>
              <a:rPr lang="es-ES_tradnl" sz="1400" dirty="0"/>
              <a:t>bien es cierto, como ya hemos apuntado, que el derecho a la desconexión digital no está contemplado en norma que  tenga la  naturaleza de ley orgánica, el mismo, en tanto que regulación legal (art.53.1 CE) de la forma y modo de ejercitar el derecho de la intimidad y la privacidad en relación con el tiempo de trabajo, constituye garantía de un DF susceptible de amparo ordinario y  constitucional (art.53.2, art.177 y </a:t>
            </a:r>
            <a:r>
              <a:rPr lang="es-ES_tradnl" sz="1400" dirty="0" err="1"/>
              <a:t>ss</a:t>
            </a:r>
            <a:r>
              <a:rPr lang="es-ES_tradnl" sz="1400" dirty="0"/>
              <a:t> LRJS). </a:t>
            </a:r>
            <a:endParaRPr lang="es-ES" sz="1400" dirty="0"/>
          </a:p>
          <a:p>
            <a:pPr marL="0" indent="0">
              <a:buNone/>
            </a:pPr>
            <a:endParaRPr lang="es-ES" sz="1200" dirty="0"/>
          </a:p>
          <a:p>
            <a:pPr marL="0" indent="0">
              <a:buNone/>
            </a:pPr>
            <a:endParaRPr lang="es-ES" sz="1200" dirty="0"/>
          </a:p>
          <a:p>
            <a:pPr marL="0" indent="0">
              <a:buNone/>
            </a:pPr>
            <a:endParaRPr lang="es-ES_tradnl" sz="1200" dirty="0" smtClean="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0119034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3568" y="332656"/>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LAS GARANTÍAS DE LOS DERECHOS FUNDAMENTALES  DIGITALES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smtClean="0">
              <a:ea typeface="ＭＳ 明朝"/>
              <a:cs typeface="Times New Roman"/>
            </a:endParaRPr>
          </a:p>
          <a:p>
            <a:pPr marL="0" indent="0" algn="ctr">
              <a:buNone/>
            </a:pPr>
            <a:r>
              <a:rPr lang="es-ES_tradnl" sz="1600" b="1" dirty="0" smtClean="0">
                <a:ea typeface="ＭＳ 明朝"/>
                <a:cs typeface="Times New Roman"/>
              </a:rPr>
              <a:t>GARANTÍAS FRENTE A LOS PODERES PUBLICOS</a:t>
            </a:r>
          </a:p>
          <a:p>
            <a:pPr marL="0" indent="0" algn="ctr">
              <a:buNone/>
            </a:pPr>
            <a:endParaRPr lang="es-ES_tradnl" sz="1400" b="1" dirty="0" smtClean="0">
              <a:ea typeface="ＭＳ 明朝"/>
              <a:cs typeface="Times New Roman"/>
            </a:endParaRPr>
          </a:p>
          <a:p>
            <a:pPr marL="0" indent="0" algn="ctr">
              <a:buNone/>
            </a:pPr>
            <a:endParaRPr lang="es-ES_tradnl" sz="1400" b="1" dirty="0">
              <a:ea typeface="ＭＳ 明朝"/>
              <a:cs typeface="Times New Roman"/>
            </a:endParaRPr>
          </a:p>
          <a:p>
            <a:pPr marL="0" indent="0" algn="ctr">
              <a:buNone/>
            </a:pPr>
            <a:endParaRPr lang="es-ES_tradnl" sz="1400" b="1" dirty="0" smtClean="0">
              <a:ea typeface="ＭＳ 明朝"/>
              <a:cs typeface="Times New Roman"/>
            </a:endParaRPr>
          </a:p>
          <a:p>
            <a:pPr marL="0" indent="0" algn="ctr">
              <a:buNone/>
            </a:pPr>
            <a:r>
              <a:rPr lang="es-ES_tradnl" sz="1400" b="1" dirty="0" smtClean="0">
                <a:ea typeface="ＭＳ 明朝"/>
                <a:cs typeface="Times New Roman"/>
              </a:rPr>
              <a:t>INSTITUCIONALES</a:t>
            </a:r>
          </a:p>
          <a:p>
            <a:pPr marL="0" indent="0" algn="ctr">
              <a:buNone/>
            </a:pPr>
            <a:endParaRPr lang="es-ES_tradnl" sz="1400" b="1" dirty="0" smtClean="0">
              <a:ea typeface="ＭＳ 明朝"/>
              <a:cs typeface="Times New Roman"/>
            </a:endParaRPr>
          </a:p>
          <a:p>
            <a:pPr marL="0" indent="0" algn="ctr">
              <a:buNone/>
            </a:pPr>
            <a:endParaRPr lang="es-ES_tradnl" sz="1400" b="1" dirty="0">
              <a:ea typeface="ＭＳ 明朝"/>
              <a:cs typeface="Times New Roman"/>
            </a:endParaRPr>
          </a:p>
          <a:p>
            <a:pPr marL="0" indent="0" algn="ctr">
              <a:buNone/>
            </a:pPr>
            <a:endParaRPr lang="es-ES_tradnl" sz="1400" b="1" dirty="0">
              <a:ea typeface="ＭＳ 明朝"/>
              <a:cs typeface="Times New Roman"/>
            </a:endParaRPr>
          </a:p>
          <a:p>
            <a:pPr marL="0" indent="0" algn="ctr">
              <a:buNone/>
            </a:pPr>
            <a:r>
              <a:rPr lang="es-ES_tradnl" sz="1400" b="1" dirty="0" smtClean="0">
                <a:ea typeface="ＭＳ 明朝"/>
                <a:cs typeface="Times New Roman"/>
              </a:rPr>
              <a:t>LAS AGENCIAS DE PROTECCIÓN DE DATOS </a:t>
            </a:r>
          </a:p>
          <a:p>
            <a:pPr marL="0" indent="0">
              <a:buNone/>
            </a:pPr>
            <a:endParaRPr lang="es-ES" sz="1400" dirty="0"/>
          </a:p>
          <a:p>
            <a:pPr marL="0" indent="0">
              <a:buNone/>
            </a:pPr>
            <a:endParaRPr lang="es-ES" sz="1200" dirty="0"/>
          </a:p>
          <a:p>
            <a:pPr marL="0" indent="0">
              <a:buNone/>
            </a:pPr>
            <a:endParaRPr lang="es-ES" sz="1200" dirty="0"/>
          </a:p>
          <a:p>
            <a:pPr marL="0" indent="0">
              <a:buNone/>
            </a:pPr>
            <a:endParaRPr lang="es-ES_tradnl" sz="1200" dirty="0" smtClean="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8168087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4"/>
            <a:ext cx="8229600" cy="1007393"/>
          </a:xfrm>
        </p:spPr>
        <p:txBody>
          <a:bodyPr/>
          <a:lstStyle/>
          <a:p>
            <a:r>
              <a:rPr lang="es-ES_tradnl" sz="2800" dirty="0" smtClean="0">
                <a:solidFill>
                  <a:srgbClr val="FFFFFF"/>
                </a:solidFill>
              </a:rPr>
              <a:t>FIN</a:t>
            </a:r>
            <a:endParaRPr lang="es-ES" dirty="0">
              <a:solidFill>
                <a:schemeClr val="bg1"/>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r>
              <a:rPr lang="es-ES_tradnl" dirty="0" smtClean="0"/>
              <a:t> </a:t>
            </a:r>
          </a:p>
          <a:p>
            <a:pPr marL="0" indent="0">
              <a:buNone/>
            </a:pPr>
            <a:endParaRPr lang="es-ES_tradnl" dirty="0"/>
          </a:p>
          <a:p>
            <a:pPr marL="0" indent="0">
              <a:buNone/>
            </a:pPr>
            <a:endParaRPr lang="es-ES_tradnl" dirty="0" smtClean="0"/>
          </a:p>
          <a:p>
            <a:pPr marL="0" indent="0" algn="ctr">
              <a:buNone/>
            </a:pPr>
            <a:r>
              <a:rPr lang="es-ES" dirty="0" smtClean="0"/>
              <a:t>GRACIAS POR VUESTRA ATENCIÓN</a:t>
            </a:r>
            <a:endParaRPr lang="es-ES" dirty="0"/>
          </a:p>
        </p:txBody>
      </p:sp>
      <p:sp>
        <p:nvSpPr>
          <p:cNvPr id="4" name="CuadroTexto 3"/>
          <p:cNvSpPr txBox="1"/>
          <p:nvPr/>
        </p:nvSpPr>
        <p:spPr>
          <a:xfrm>
            <a:off x="4008148" y="793788"/>
            <a:ext cx="184666" cy="369332"/>
          </a:xfrm>
          <a:prstGeom prst="rect">
            <a:avLst/>
          </a:prstGeom>
          <a:noFill/>
        </p:spPr>
        <p:txBody>
          <a:bodyPr wrap="none" rtlCol="0">
            <a:spAutoFit/>
          </a:bodyPr>
          <a:lstStyle/>
          <a:p>
            <a:endParaRPr lang="es-ES_tradnl" dirty="0"/>
          </a:p>
        </p:txBody>
      </p:sp>
      <p:sp>
        <p:nvSpPr>
          <p:cNvPr id="5" name="Rectángulo 4"/>
          <p:cNvSpPr/>
          <p:nvPr/>
        </p:nvSpPr>
        <p:spPr>
          <a:xfrm>
            <a:off x="2286000" y="2967335"/>
            <a:ext cx="4572000" cy="369332"/>
          </a:xfrm>
          <a:prstGeom prst="rect">
            <a:avLst/>
          </a:prstGeom>
        </p:spPr>
        <p:txBody>
          <a:bodyPr>
            <a:spAutoFit/>
          </a:bodyPr>
          <a:lstStyle/>
          <a:p>
            <a:endParaRPr lang="es-ES_tradnl" dirty="0"/>
          </a:p>
        </p:txBody>
      </p:sp>
    </p:spTree>
    <p:extLst>
      <p:ext uri="{BB962C8B-B14F-4D97-AF65-F5344CB8AC3E}">
        <p14:creationId xmlns:p14="http://schemas.microsoft.com/office/powerpoint/2010/main" val="31273108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s-ES_tradnl" dirty="0" smtClean="0"/>
              <a:t> </a:t>
            </a:r>
            <a:endParaRPr lang="es-ES_tradnl"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835696" y="0"/>
            <a:ext cx="5184576" cy="6858000"/>
          </a:xfrm>
          <a:prstGeom prst="rect">
            <a:avLst/>
          </a:prstGeom>
          <a:noFill/>
          <a:ln>
            <a:noFill/>
          </a:ln>
        </p:spPr>
      </p:pic>
    </p:spTree>
    <p:extLst>
      <p:ext uri="{BB962C8B-B14F-4D97-AF65-F5344CB8AC3E}">
        <p14:creationId xmlns:p14="http://schemas.microsoft.com/office/powerpoint/2010/main" val="3746973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pPr lvl="0"/>
            <a:r>
              <a:rPr lang="es-ES" sz="2800" dirty="0">
                <a:solidFill>
                  <a:schemeClr val="bg1"/>
                </a:solidFill>
              </a:rPr>
              <a:t> </a:t>
            </a:r>
            <a:r>
              <a:rPr lang="es-ES" sz="2800" dirty="0" smtClean="0">
                <a:solidFill>
                  <a:schemeClr val="bg1"/>
                </a:solidFill>
              </a:rPr>
              <a:t/>
            </a:r>
            <a:br>
              <a:rPr lang="es-ES" sz="2800" dirty="0" smtClean="0">
                <a:solidFill>
                  <a:schemeClr val="bg1"/>
                </a:solidFill>
              </a:rPr>
            </a:br>
            <a:r>
              <a:rPr lang="es-ES" sz="2800" dirty="0">
                <a:solidFill>
                  <a:schemeClr val="bg1"/>
                </a:solidFill>
              </a:rPr>
              <a:t/>
            </a:r>
            <a:br>
              <a:rPr lang="es-ES" sz="2800" dirty="0">
                <a:solidFill>
                  <a:schemeClr val="bg1"/>
                </a:solidFill>
              </a:rPr>
            </a:br>
            <a:r>
              <a:rPr lang="es-ES" sz="2800" dirty="0" smtClean="0">
                <a:solidFill>
                  <a:schemeClr val="bg1"/>
                </a:solidFill>
              </a:rPr>
              <a:t>I</a:t>
            </a:r>
            <a:r>
              <a:rPr lang="es-ES" sz="2800" dirty="0">
                <a:solidFill>
                  <a:schemeClr val="bg1"/>
                </a:solidFill>
              </a:rPr>
              <a:t>.- </a:t>
            </a:r>
            <a:r>
              <a:rPr lang="es-ES" sz="2800" dirty="0" smtClean="0">
                <a:solidFill>
                  <a:schemeClr val="bg1"/>
                </a:solidFill>
              </a:rPr>
              <a:t> CUESTIONES GENERALES (II)</a:t>
            </a:r>
            <a:br>
              <a:rPr lang="es-ES" sz="2800" dirty="0" smtClean="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07504" y="1628775"/>
            <a:ext cx="9036496" cy="4824561"/>
          </a:xfrm>
        </p:spPr>
        <p:txBody>
          <a:bodyPr/>
          <a:lstStyle/>
          <a:p>
            <a:pPr marL="0" indent="0">
              <a:buNone/>
            </a:pPr>
            <a:r>
              <a:rPr lang="es-ES_tradnl" dirty="0" smtClean="0"/>
              <a:t> </a:t>
            </a:r>
          </a:p>
          <a:p>
            <a:endParaRPr lang="es-ES"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5" name="CuadroTexto 4"/>
          <p:cNvSpPr txBox="1"/>
          <p:nvPr/>
        </p:nvSpPr>
        <p:spPr>
          <a:xfrm>
            <a:off x="179512" y="1700808"/>
            <a:ext cx="8768930" cy="5293758"/>
          </a:xfrm>
          <a:prstGeom prst="rect">
            <a:avLst/>
          </a:prstGeom>
          <a:noFill/>
        </p:spPr>
        <p:txBody>
          <a:bodyPr wrap="square" rtlCol="0">
            <a:spAutoFit/>
          </a:bodyPr>
          <a:lstStyle/>
          <a:p>
            <a:pPr marL="285750" indent="-285750">
              <a:buFontTx/>
              <a:buChar char="-"/>
            </a:pPr>
            <a:endParaRPr lang="es-ES_tradnl" dirty="0" smtClean="0"/>
          </a:p>
          <a:p>
            <a:pPr marL="285750" indent="-285750" algn="just">
              <a:buFontTx/>
              <a:buChar char="-"/>
            </a:pPr>
            <a:r>
              <a:rPr lang="es-ES_tradnl" dirty="0" smtClean="0"/>
              <a:t>Insistencia en la intimidad como derecho estrella. Distinguir de DPDP.</a:t>
            </a:r>
          </a:p>
          <a:p>
            <a:pPr marL="285750" indent="-285750" algn="just">
              <a:buFontTx/>
              <a:buChar char="-"/>
            </a:pPr>
            <a:endParaRPr lang="es-ES_tradnl" dirty="0" smtClean="0"/>
          </a:p>
          <a:p>
            <a:pPr marL="285750" indent="-285750" algn="just">
              <a:buFontTx/>
              <a:buChar char="-"/>
            </a:pPr>
            <a:r>
              <a:rPr lang="es-ES_tradnl" dirty="0" smtClean="0"/>
              <a:t>Los DDFF individuales olvidados: secreto de las comunicaciones, propia imagen, honor</a:t>
            </a:r>
            <a:r>
              <a:rPr lang="mr-IN" dirty="0" smtClean="0"/>
              <a:t>…</a:t>
            </a:r>
            <a:r>
              <a:rPr lang="es-ES_tradnl" dirty="0" smtClean="0"/>
              <a:t>. Protección de datos de los trabajadores (!!!) Las bases jurídicas</a:t>
            </a:r>
            <a:r>
              <a:rPr lang="mr-IN" dirty="0" smtClean="0"/>
              <a:t>…</a:t>
            </a:r>
            <a:endParaRPr lang="es-ES_tradnl" dirty="0" smtClean="0"/>
          </a:p>
          <a:p>
            <a:pPr marL="285750" indent="-285750" algn="just">
              <a:buFontTx/>
              <a:buChar char="-"/>
            </a:pPr>
            <a:endParaRPr lang="es-ES_tradnl" dirty="0" smtClean="0"/>
          </a:p>
          <a:p>
            <a:pPr marL="285750" indent="-285750" algn="just">
              <a:buFontTx/>
              <a:buChar char="-"/>
            </a:pPr>
            <a:r>
              <a:rPr lang="es-ES_tradnl" dirty="0" smtClean="0"/>
              <a:t>La protección de datos en la relación laboral y el art. 88 RGPD: la NLOPD no regula  en ámbitos como : contratación, cumplimiento de obligaciones establecidas por ley o convenio (</a:t>
            </a:r>
            <a:r>
              <a:rPr lang="es-ES_tradnl" dirty="0" err="1" smtClean="0"/>
              <a:t>dd</a:t>
            </a:r>
            <a:r>
              <a:rPr lang="es-ES_tradnl" dirty="0" smtClean="0"/>
              <a:t>. Sindicales), igualdad y diversidad,, efectos de la extinción de la relación laboral, etc. </a:t>
            </a:r>
          </a:p>
          <a:p>
            <a:pPr algn="just"/>
            <a:endParaRPr lang="es-ES_tradnl" dirty="0" smtClean="0"/>
          </a:p>
          <a:p>
            <a:pPr marL="285750" indent="-285750" algn="just">
              <a:buFontTx/>
              <a:buChar char="-"/>
            </a:pPr>
            <a:r>
              <a:rPr lang="es-ES_tradnl" dirty="0" smtClean="0"/>
              <a:t>Salud laboral: DA 17ª NLOPD: alza prohibición tratamiento datos salud cuando sea necesario para medicina preventiva o laboral, evaluación de la capacidad</a:t>
            </a:r>
            <a:r>
              <a:rPr lang="mr-IN" dirty="0" smtClean="0"/>
              <a:t>…</a:t>
            </a:r>
            <a:endParaRPr lang="es-ES_tradnl" dirty="0" smtClean="0"/>
          </a:p>
          <a:p>
            <a:r>
              <a:rPr lang="es-ES_tradnl" dirty="0" smtClean="0"/>
              <a:t>(STS 21/01/19, </a:t>
            </a:r>
            <a:r>
              <a:rPr lang="es-ES_tradnl" dirty="0" err="1" smtClean="0"/>
              <a:t>Rec</a:t>
            </a:r>
            <a:r>
              <a:rPr lang="es-ES_tradnl" dirty="0" smtClean="0"/>
              <a:t> 4009/2016. Reconocimiento médico obligatorio conductores y personal mantenimiento parque móvil del Estado).</a:t>
            </a:r>
          </a:p>
          <a:p>
            <a:pPr marL="285750" indent="-285750">
              <a:buFontTx/>
              <a:buChar char="-"/>
            </a:pPr>
            <a:endParaRPr lang="es-ES_tradnl" dirty="0" smtClean="0"/>
          </a:p>
          <a:p>
            <a:pPr marL="285750" indent="-285750">
              <a:buFontTx/>
              <a:buChar char="-"/>
            </a:pPr>
            <a:endParaRPr lang="es-ES" dirty="0" smtClean="0"/>
          </a:p>
          <a:p>
            <a:pPr algn="just"/>
            <a:endParaRPr lang="es-ES" dirty="0" smtClean="0"/>
          </a:p>
          <a:p>
            <a:pPr marL="285750" indent="-285750" algn="just">
              <a:buFontTx/>
              <a:buChar char="-"/>
            </a:pPr>
            <a:endParaRPr lang="es-ES_tradnl" sz="1400" dirty="0" smtClean="0"/>
          </a:p>
        </p:txBody>
      </p:sp>
      <p:sp>
        <p:nvSpPr>
          <p:cNvPr id="6" name="Rectángulo 5"/>
          <p:cNvSpPr/>
          <p:nvPr/>
        </p:nvSpPr>
        <p:spPr>
          <a:xfrm>
            <a:off x="0" y="1772816"/>
            <a:ext cx="9144000" cy="1200329"/>
          </a:xfrm>
          <a:prstGeom prst="rect">
            <a:avLst/>
          </a:prstGeom>
        </p:spPr>
        <p:txBody>
          <a:bodyPr wrap="square">
            <a:spAutoFit/>
          </a:bodyPr>
          <a:lstStyle/>
          <a:p>
            <a:r>
              <a:rPr lang="es-ES_tradnl" dirty="0" smtClean="0"/>
              <a:t> </a:t>
            </a:r>
            <a:endParaRPr lang="es-ES_tradnl" dirty="0"/>
          </a:p>
          <a:p>
            <a:pPr marL="285750" indent="-285750">
              <a:buFontTx/>
              <a:buChar char="-"/>
            </a:pPr>
            <a:endParaRPr lang="es-ES_tradnl" dirty="0" smtClean="0"/>
          </a:p>
          <a:p>
            <a:pPr marL="285750" indent="-285750">
              <a:buFontTx/>
              <a:buChar char="-"/>
            </a:pPr>
            <a:endParaRPr lang="es-ES" dirty="0"/>
          </a:p>
          <a:p>
            <a:pPr marL="285750" indent="-285750">
              <a:buFontTx/>
              <a:buChar char="-"/>
            </a:pPr>
            <a:endParaRPr lang="es-ES_tradnl" dirty="0"/>
          </a:p>
        </p:txBody>
      </p:sp>
      <p:sp>
        <p:nvSpPr>
          <p:cNvPr id="3" name="Rectángulo 2"/>
          <p:cNvSpPr/>
          <p:nvPr/>
        </p:nvSpPr>
        <p:spPr>
          <a:xfrm>
            <a:off x="179512" y="1700808"/>
            <a:ext cx="8964488" cy="369332"/>
          </a:xfrm>
          <a:prstGeom prst="rect">
            <a:avLst/>
          </a:prstGeom>
        </p:spPr>
        <p:txBody>
          <a:bodyPr wrap="square">
            <a:spAutoFit/>
          </a:bodyPr>
          <a:lstStyle/>
          <a:p>
            <a:r>
              <a:rPr lang="es-ES_tradnl" b="1" dirty="0" smtClean="0"/>
              <a:t> </a:t>
            </a:r>
            <a:endParaRPr lang="es-ES_tradnl" dirty="0"/>
          </a:p>
        </p:txBody>
      </p:sp>
    </p:spTree>
    <p:extLst>
      <p:ext uri="{BB962C8B-B14F-4D97-AF65-F5344CB8AC3E}">
        <p14:creationId xmlns:p14="http://schemas.microsoft.com/office/powerpoint/2010/main" val="15586123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pPr lvl="0"/>
            <a:r>
              <a:rPr lang="es-ES" sz="2800" dirty="0">
                <a:solidFill>
                  <a:schemeClr val="bg1"/>
                </a:solidFill>
              </a:rPr>
              <a:t> </a:t>
            </a:r>
            <a:r>
              <a:rPr lang="es-ES" sz="2800" dirty="0" smtClean="0">
                <a:solidFill>
                  <a:schemeClr val="bg1"/>
                </a:solidFill>
              </a:rPr>
              <a:t/>
            </a:r>
            <a:br>
              <a:rPr lang="es-ES" sz="2800" dirty="0" smtClean="0">
                <a:solidFill>
                  <a:schemeClr val="bg1"/>
                </a:solidFill>
              </a:rPr>
            </a:br>
            <a:r>
              <a:rPr lang="es-ES" sz="2800" dirty="0">
                <a:solidFill>
                  <a:schemeClr val="bg1"/>
                </a:solidFill>
              </a:rPr>
              <a:t/>
            </a:r>
            <a:br>
              <a:rPr lang="es-ES" sz="2800" dirty="0">
                <a:solidFill>
                  <a:schemeClr val="bg1"/>
                </a:solidFill>
              </a:rPr>
            </a:br>
            <a:r>
              <a:rPr lang="es-ES" sz="2800" dirty="0" smtClean="0">
                <a:solidFill>
                  <a:schemeClr val="bg1"/>
                </a:solidFill>
              </a:rPr>
              <a:t>I</a:t>
            </a:r>
            <a:r>
              <a:rPr lang="es-ES" sz="2800" dirty="0">
                <a:solidFill>
                  <a:schemeClr val="bg1"/>
                </a:solidFill>
              </a:rPr>
              <a:t>.- </a:t>
            </a:r>
            <a:r>
              <a:rPr lang="es-ES" sz="2800" dirty="0" smtClean="0">
                <a:solidFill>
                  <a:schemeClr val="bg1"/>
                </a:solidFill>
              </a:rPr>
              <a:t> CUESTIONES GENERALES (III)</a:t>
            </a:r>
            <a:br>
              <a:rPr lang="es-ES" sz="2800" dirty="0" smtClean="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07504" y="1628775"/>
            <a:ext cx="9036496" cy="4824561"/>
          </a:xfrm>
        </p:spPr>
        <p:txBody>
          <a:bodyPr/>
          <a:lstStyle/>
          <a:p>
            <a:pPr marL="0" indent="0">
              <a:buNone/>
            </a:pPr>
            <a:r>
              <a:rPr lang="es-ES_tradnl" dirty="0" smtClean="0"/>
              <a:t> </a:t>
            </a:r>
          </a:p>
          <a:p>
            <a:endParaRPr lang="es-ES"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5" name="CuadroTexto 4"/>
          <p:cNvSpPr txBox="1"/>
          <p:nvPr/>
        </p:nvSpPr>
        <p:spPr>
          <a:xfrm>
            <a:off x="107504" y="1700808"/>
            <a:ext cx="8768930" cy="5293758"/>
          </a:xfrm>
          <a:prstGeom prst="rect">
            <a:avLst/>
          </a:prstGeom>
          <a:noFill/>
        </p:spPr>
        <p:txBody>
          <a:bodyPr wrap="square" rtlCol="0">
            <a:spAutoFit/>
          </a:bodyPr>
          <a:lstStyle/>
          <a:p>
            <a:pPr marL="285750" indent="-285750">
              <a:buFontTx/>
              <a:buChar char="-"/>
            </a:pPr>
            <a:r>
              <a:rPr lang="es-ES_tradnl" dirty="0" smtClean="0"/>
              <a:t>DDFF colectivos olvidados: todos, excepto la negociación colectiva  (art.91 NLOPD)</a:t>
            </a:r>
          </a:p>
          <a:p>
            <a:pPr marL="285750" indent="-285750">
              <a:buFontTx/>
              <a:buChar char="-"/>
            </a:pPr>
            <a:endParaRPr lang="es-ES_tradnl" dirty="0" smtClean="0"/>
          </a:p>
          <a:p>
            <a:pPr marL="285750" indent="-285750">
              <a:buFontTx/>
              <a:buChar char="-"/>
            </a:pPr>
            <a:endParaRPr lang="es-ES_tradnl" dirty="0" smtClean="0"/>
          </a:p>
          <a:p>
            <a:pPr marL="285750" indent="-285750">
              <a:buFontTx/>
              <a:buChar char="-"/>
            </a:pPr>
            <a:r>
              <a:rPr lang="es-ES_tradnl" dirty="0" smtClean="0"/>
              <a:t>Intervencionismo descompensado: contraste libertad de empresa (poder poco regulado 20.3 ET ) vs. Libertad sindical (marco regulador intenso LOLS)</a:t>
            </a:r>
          </a:p>
          <a:p>
            <a:pPr marL="285750" indent="-285750">
              <a:buFontTx/>
              <a:buChar char="-"/>
            </a:pPr>
            <a:endParaRPr lang="es-ES_tradnl" dirty="0" smtClean="0"/>
          </a:p>
          <a:p>
            <a:pPr marL="285750" indent="-285750">
              <a:buFontTx/>
              <a:buChar char="-"/>
            </a:pPr>
            <a:endParaRPr lang="es-ES_tradnl" dirty="0" smtClean="0"/>
          </a:p>
          <a:p>
            <a:pPr marL="285750" indent="-285750">
              <a:buFontTx/>
              <a:buChar char="-"/>
            </a:pPr>
            <a:r>
              <a:rPr lang="es-ES_tradnl" dirty="0" smtClean="0"/>
              <a:t>La NLOPD da soporte legal a poderes de vigilancia y control del empresario: dispositivos digitales, </a:t>
            </a:r>
            <a:r>
              <a:rPr lang="es-ES_tradnl" dirty="0" err="1" smtClean="0"/>
              <a:t>videovigilancia</a:t>
            </a:r>
            <a:r>
              <a:rPr lang="es-ES_tradnl" dirty="0" smtClean="0"/>
              <a:t>, </a:t>
            </a:r>
            <a:r>
              <a:rPr lang="es-ES_tradnl" dirty="0" err="1" smtClean="0"/>
              <a:t>geolocalización</a:t>
            </a:r>
            <a:r>
              <a:rPr lang="es-ES_tradnl" dirty="0" smtClean="0"/>
              <a:t>, sin instaurar nuevas garantías.</a:t>
            </a:r>
          </a:p>
          <a:p>
            <a:pPr marL="285750" indent="-285750">
              <a:buFontTx/>
              <a:buChar char="-"/>
            </a:pPr>
            <a:endParaRPr lang="es-ES_tradnl" dirty="0" smtClean="0"/>
          </a:p>
          <a:p>
            <a:pPr marL="285750" indent="-285750">
              <a:buFontTx/>
              <a:buChar char="-"/>
            </a:pPr>
            <a:endParaRPr lang="es-ES_tradnl" dirty="0" smtClean="0"/>
          </a:p>
          <a:p>
            <a:pPr marL="285750" indent="-285750">
              <a:buFontTx/>
              <a:buChar char="-"/>
            </a:pPr>
            <a:r>
              <a:rPr lang="es-ES_tradnl" dirty="0" smtClean="0"/>
              <a:t>La regulación, en muchos casos, no es sino una incorporación de criterios jurisprudenciales acuñados ante la anomia del art.20.3 ET.  (Ej. </a:t>
            </a:r>
            <a:r>
              <a:rPr lang="es-ES_tradnl" dirty="0" err="1" smtClean="0"/>
              <a:t>Videovigilancia</a:t>
            </a:r>
            <a:r>
              <a:rPr lang="es-ES_tradnl" dirty="0" smtClean="0"/>
              <a:t>).</a:t>
            </a:r>
          </a:p>
          <a:p>
            <a:pPr marL="285750" indent="-285750">
              <a:buFontTx/>
              <a:buChar char="-"/>
            </a:pPr>
            <a:endParaRPr lang="es-ES_tradnl" dirty="0" smtClean="0"/>
          </a:p>
          <a:p>
            <a:pPr marL="285750" indent="-285750">
              <a:buFontTx/>
              <a:buChar char="-"/>
            </a:pPr>
            <a:endParaRPr lang="es-ES" dirty="0" smtClean="0"/>
          </a:p>
          <a:p>
            <a:pPr algn="just"/>
            <a:endParaRPr lang="es-ES" dirty="0" smtClean="0"/>
          </a:p>
          <a:p>
            <a:pPr marL="285750" indent="-285750" algn="just">
              <a:buFontTx/>
              <a:buChar char="-"/>
            </a:pPr>
            <a:endParaRPr lang="es-ES_tradnl" sz="1400" dirty="0" smtClean="0"/>
          </a:p>
        </p:txBody>
      </p:sp>
      <p:sp>
        <p:nvSpPr>
          <p:cNvPr id="6" name="Rectángulo 5"/>
          <p:cNvSpPr/>
          <p:nvPr/>
        </p:nvSpPr>
        <p:spPr>
          <a:xfrm>
            <a:off x="0" y="1772816"/>
            <a:ext cx="9144000" cy="1200329"/>
          </a:xfrm>
          <a:prstGeom prst="rect">
            <a:avLst/>
          </a:prstGeom>
        </p:spPr>
        <p:txBody>
          <a:bodyPr wrap="square">
            <a:spAutoFit/>
          </a:bodyPr>
          <a:lstStyle/>
          <a:p>
            <a:r>
              <a:rPr lang="es-ES_tradnl" dirty="0" smtClean="0"/>
              <a:t> </a:t>
            </a:r>
            <a:endParaRPr lang="es-ES_tradnl" dirty="0"/>
          </a:p>
          <a:p>
            <a:pPr marL="285750" indent="-285750">
              <a:buFontTx/>
              <a:buChar char="-"/>
            </a:pPr>
            <a:endParaRPr lang="es-ES_tradnl" dirty="0" smtClean="0"/>
          </a:p>
          <a:p>
            <a:pPr marL="285750" indent="-285750">
              <a:buFontTx/>
              <a:buChar char="-"/>
            </a:pPr>
            <a:endParaRPr lang="es-ES" dirty="0"/>
          </a:p>
          <a:p>
            <a:pPr marL="285750" indent="-285750">
              <a:buFontTx/>
              <a:buChar char="-"/>
            </a:pPr>
            <a:endParaRPr lang="es-ES_tradnl" dirty="0"/>
          </a:p>
        </p:txBody>
      </p:sp>
      <p:sp>
        <p:nvSpPr>
          <p:cNvPr id="3" name="Rectángulo 2"/>
          <p:cNvSpPr/>
          <p:nvPr/>
        </p:nvSpPr>
        <p:spPr>
          <a:xfrm>
            <a:off x="179512" y="1700808"/>
            <a:ext cx="8964488" cy="369332"/>
          </a:xfrm>
          <a:prstGeom prst="rect">
            <a:avLst/>
          </a:prstGeom>
        </p:spPr>
        <p:txBody>
          <a:bodyPr wrap="square">
            <a:spAutoFit/>
          </a:bodyPr>
          <a:lstStyle/>
          <a:p>
            <a:r>
              <a:rPr lang="es-ES_tradnl" b="1" dirty="0" smtClean="0"/>
              <a:t> </a:t>
            </a:r>
            <a:endParaRPr lang="es-ES_tradnl" dirty="0"/>
          </a:p>
        </p:txBody>
      </p:sp>
    </p:spTree>
    <p:extLst>
      <p:ext uri="{BB962C8B-B14F-4D97-AF65-F5344CB8AC3E}">
        <p14:creationId xmlns:p14="http://schemas.microsoft.com/office/powerpoint/2010/main" val="30838299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pPr lvl="0"/>
            <a:r>
              <a:rPr lang="es-ES" sz="2800" dirty="0">
                <a:solidFill>
                  <a:schemeClr val="bg1"/>
                </a:solidFill>
              </a:rPr>
              <a:t> </a:t>
            </a:r>
            <a:r>
              <a:rPr lang="es-ES" sz="2800" dirty="0" smtClean="0">
                <a:solidFill>
                  <a:schemeClr val="bg1"/>
                </a:solidFill>
              </a:rPr>
              <a:t/>
            </a:r>
            <a:br>
              <a:rPr lang="es-ES" sz="2800" dirty="0" smtClean="0">
                <a:solidFill>
                  <a:schemeClr val="bg1"/>
                </a:solidFill>
              </a:rPr>
            </a:br>
            <a:r>
              <a:rPr lang="es-ES" sz="2800" dirty="0">
                <a:solidFill>
                  <a:schemeClr val="bg1"/>
                </a:solidFill>
              </a:rPr>
              <a:t/>
            </a:r>
            <a:br>
              <a:rPr lang="es-ES" sz="2800" dirty="0">
                <a:solidFill>
                  <a:schemeClr val="bg1"/>
                </a:solidFill>
              </a:rPr>
            </a:br>
            <a:r>
              <a:rPr lang="es-ES" sz="2800" dirty="0" smtClean="0">
                <a:solidFill>
                  <a:schemeClr val="bg1"/>
                </a:solidFill>
              </a:rPr>
              <a:t>I</a:t>
            </a:r>
            <a:r>
              <a:rPr lang="es-ES" sz="2800" dirty="0">
                <a:solidFill>
                  <a:schemeClr val="bg1"/>
                </a:solidFill>
              </a:rPr>
              <a:t>.- </a:t>
            </a:r>
            <a:r>
              <a:rPr lang="es-ES" sz="2800" dirty="0" smtClean="0">
                <a:solidFill>
                  <a:schemeClr val="bg1"/>
                </a:solidFill>
              </a:rPr>
              <a:t> CUESTIONES GENERALES (IV)</a:t>
            </a:r>
            <a:br>
              <a:rPr lang="es-ES" sz="2800" dirty="0" smtClean="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07504" y="1628775"/>
            <a:ext cx="9036496" cy="4824561"/>
          </a:xfrm>
        </p:spPr>
        <p:txBody>
          <a:bodyPr/>
          <a:lstStyle/>
          <a:p>
            <a:pPr marL="0" indent="0">
              <a:buNone/>
            </a:pPr>
            <a:r>
              <a:rPr lang="es-ES_tradnl" dirty="0" smtClean="0"/>
              <a:t> </a:t>
            </a:r>
          </a:p>
          <a:p>
            <a:endParaRPr lang="es-ES"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5" name="CuadroTexto 4"/>
          <p:cNvSpPr txBox="1"/>
          <p:nvPr/>
        </p:nvSpPr>
        <p:spPr>
          <a:xfrm>
            <a:off x="179512" y="1700808"/>
            <a:ext cx="8768930" cy="5570757"/>
          </a:xfrm>
          <a:prstGeom prst="rect">
            <a:avLst/>
          </a:prstGeom>
          <a:noFill/>
        </p:spPr>
        <p:txBody>
          <a:bodyPr wrap="square" rtlCol="0">
            <a:spAutoFit/>
          </a:bodyPr>
          <a:lstStyle/>
          <a:p>
            <a:pPr marL="285750" indent="-285750">
              <a:buFontTx/>
              <a:buChar char="-"/>
            </a:pPr>
            <a:endParaRPr lang="es-ES_tradnl" dirty="0" smtClean="0"/>
          </a:p>
          <a:p>
            <a:pPr marL="285750" indent="-285750">
              <a:buFontTx/>
              <a:buChar char="-"/>
            </a:pPr>
            <a:r>
              <a:rPr lang="es-ES_tradnl" dirty="0" smtClean="0"/>
              <a:t>Listado de omisiones:</a:t>
            </a:r>
          </a:p>
          <a:p>
            <a:pPr marL="742950" lvl="1" indent="-285750">
              <a:buFontTx/>
              <a:buChar char="-"/>
            </a:pPr>
            <a:r>
              <a:rPr lang="es-ES_tradnl" dirty="0" smtClean="0"/>
              <a:t>Tratamiento de datos y brecha salarial: información sobre retribuciones.</a:t>
            </a:r>
          </a:p>
          <a:p>
            <a:pPr lvl="1"/>
            <a:endParaRPr lang="es-ES_tradnl" dirty="0" smtClean="0"/>
          </a:p>
          <a:p>
            <a:pPr marL="742950" lvl="1" indent="-285750">
              <a:buFontTx/>
              <a:buChar char="-"/>
            </a:pPr>
            <a:r>
              <a:rPr lang="es-ES_tradnl" dirty="0" smtClean="0"/>
              <a:t>Contratación: currículums, datos de candidaturas, </a:t>
            </a:r>
            <a:r>
              <a:rPr lang="es-ES_tradnl" dirty="0" err="1" smtClean="0"/>
              <a:t>seudonimización</a:t>
            </a:r>
            <a:r>
              <a:rPr lang="es-ES_tradnl" dirty="0" smtClean="0"/>
              <a:t> (</a:t>
            </a:r>
            <a:r>
              <a:rPr lang="es-ES_tradnl" dirty="0" err="1" smtClean="0"/>
              <a:t>curriculums</a:t>
            </a:r>
            <a:r>
              <a:rPr lang="es-ES_tradnl" dirty="0" smtClean="0"/>
              <a:t> ciegos), etc. </a:t>
            </a:r>
          </a:p>
          <a:p>
            <a:pPr marL="742950" lvl="1" indent="-285750">
              <a:buFontTx/>
              <a:buChar char="-"/>
            </a:pPr>
            <a:endParaRPr lang="es-ES_tradnl" dirty="0" smtClean="0"/>
          </a:p>
          <a:p>
            <a:pPr marL="742950" lvl="1" indent="-285750">
              <a:buFontTx/>
              <a:buChar char="-"/>
            </a:pPr>
            <a:r>
              <a:rPr lang="es-ES_tradnl" dirty="0" smtClean="0"/>
              <a:t>Seguridad y salud en el trabajo. Registros de tiempo de trabajo, cesión de datos de salud</a:t>
            </a:r>
            <a:r>
              <a:rPr lang="mr-IN" dirty="0" smtClean="0"/>
              <a:t>…</a:t>
            </a:r>
            <a:endParaRPr lang="es-ES_tradnl" dirty="0" smtClean="0"/>
          </a:p>
          <a:p>
            <a:pPr marL="742950" lvl="1" indent="-285750">
              <a:buFontTx/>
              <a:buChar char="-"/>
            </a:pPr>
            <a:endParaRPr lang="es-ES_tradnl" dirty="0" smtClean="0"/>
          </a:p>
          <a:p>
            <a:pPr marL="742950" lvl="1" indent="-285750">
              <a:buFontTx/>
              <a:buChar char="-"/>
            </a:pPr>
            <a:r>
              <a:rPr lang="es-ES_tradnl" dirty="0" smtClean="0"/>
              <a:t>Ejercicio colectivo de derechos: datos de los RLT y su posición legal (¿Responsables o cesionarios?); bases de datos de transmisión de información sindical; etc. </a:t>
            </a:r>
          </a:p>
          <a:p>
            <a:pPr marL="742950" lvl="1" indent="-285750">
              <a:buFontTx/>
              <a:buChar char="-"/>
            </a:pPr>
            <a:endParaRPr lang="es-ES_tradnl" dirty="0" smtClean="0"/>
          </a:p>
          <a:p>
            <a:pPr marL="742950" lvl="1" indent="-285750">
              <a:buFontTx/>
              <a:buChar char="-"/>
            </a:pPr>
            <a:r>
              <a:rPr lang="es-ES_tradnl" dirty="0" smtClean="0"/>
              <a:t>Extinción de la relación laboral: datos sobre despidos e infracciones, petición de referencias, listas negras, </a:t>
            </a:r>
            <a:r>
              <a:rPr lang="es-ES_tradnl" dirty="0" err="1" smtClean="0"/>
              <a:t>etc</a:t>
            </a:r>
            <a:r>
              <a:rPr lang="mr-IN" dirty="0" smtClean="0"/>
              <a:t>…</a:t>
            </a:r>
            <a:endParaRPr lang="es-ES_tradnl" dirty="0" smtClean="0"/>
          </a:p>
          <a:p>
            <a:pPr marL="285750" indent="-285750">
              <a:buFontTx/>
              <a:buChar char="-"/>
            </a:pPr>
            <a:endParaRPr lang="es-ES_tradnl" dirty="0" smtClean="0"/>
          </a:p>
          <a:p>
            <a:pPr marL="285750" indent="-285750">
              <a:buFontTx/>
              <a:buChar char="-"/>
            </a:pPr>
            <a:endParaRPr lang="es-ES" dirty="0" smtClean="0"/>
          </a:p>
          <a:p>
            <a:pPr algn="just"/>
            <a:endParaRPr lang="es-ES" dirty="0" smtClean="0"/>
          </a:p>
          <a:p>
            <a:pPr marL="285750" indent="-285750" algn="just">
              <a:buFontTx/>
              <a:buChar char="-"/>
            </a:pPr>
            <a:endParaRPr lang="es-ES_tradnl" sz="1400" dirty="0" smtClean="0"/>
          </a:p>
        </p:txBody>
      </p:sp>
      <p:sp>
        <p:nvSpPr>
          <p:cNvPr id="6" name="Rectángulo 5"/>
          <p:cNvSpPr/>
          <p:nvPr/>
        </p:nvSpPr>
        <p:spPr>
          <a:xfrm>
            <a:off x="0" y="1772816"/>
            <a:ext cx="9144000" cy="1200329"/>
          </a:xfrm>
          <a:prstGeom prst="rect">
            <a:avLst/>
          </a:prstGeom>
        </p:spPr>
        <p:txBody>
          <a:bodyPr wrap="square">
            <a:spAutoFit/>
          </a:bodyPr>
          <a:lstStyle/>
          <a:p>
            <a:r>
              <a:rPr lang="es-ES_tradnl" dirty="0" smtClean="0"/>
              <a:t> </a:t>
            </a:r>
            <a:endParaRPr lang="es-ES_tradnl" dirty="0"/>
          </a:p>
          <a:p>
            <a:pPr marL="285750" indent="-285750">
              <a:buFontTx/>
              <a:buChar char="-"/>
            </a:pPr>
            <a:endParaRPr lang="es-ES_tradnl" dirty="0" smtClean="0"/>
          </a:p>
          <a:p>
            <a:pPr marL="285750" indent="-285750">
              <a:buFontTx/>
              <a:buChar char="-"/>
            </a:pPr>
            <a:endParaRPr lang="es-ES" dirty="0"/>
          </a:p>
          <a:p>
            <a:pPr marL="285750" indent="-285750">
              <a:buFontTx/>
              <a:buChar char="-"/>
            </a:pPr>
            <a:endParaRPr lang="es-ES_tradnl" dirty="0"/>
          </a:p>
        </p:txBody>
      </p:sp>
      <p:sp>
        <p:nvSpPr>
          <p:cNvPr id="3" name="Rectángulo 2"/>
          <p:cNvSpPr/>
          <p:nvPr/>
        </p:nvSpPr>
        <p:spPr>
          <a:xfrm>
            <a:off x="179512" y="1700808"/>
            <a:ext cx="8964488" cy="369332"/>
          </a:xfrm>
          <a:prstGeom prst="rect">
            <a:avLst/>
          </a:prstGeom>
        </p:spPr>
        <p:txBody>
          <a:bodyPr wrap="square">
            <a:spAutoFit/>
          </a:bodyPr>
          <a:lstStyle/>
          <a:p>
            <a:r>
              <a:rPr lang="es-ES_tradnl" b="1" dirty="0" smtClean="0"/>
              <a:t> </a:t>
            </a:r>
            <a:endParaRPr lang="es-ES_tradnl" dirty="0"/>
          </a:p>
        </p:txBody>
      </p:sp>
    </p:spTree>
    <p:extLst>
      <p:ext uri="{BB962C8B-B14F-4D97-AF65-F5344CB8AC3E}">
        <p14:creationId xmlns:p14="http://schemas.microsoft.com/office/powerpoint/2010/main" val="15851172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95536" y="5733256"/>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smtClean="0">
                <a:ln/>
                <a:solidFill>
                  <a:schemeClr val="accent3"/>
                </a:solidFill>
              </a:rPr>
              <a:t>1.- DERECHOS RELATIVOS AL USO DE DISPOSITIVOS DIGITALES</a:t>
            </a:r>
            <a:br>
              <a:rPr lang="es-ES" sz="2000" b="1" dirty="0" smtClean="0">
                <a:ln/>
                <a:solidFill>
                  <a:schemeClr val="accent3"/>
                </a:solidFill>
              </a:rPr>
            </a:br>
            <a:r>
              <a:rPr lang="es-ES" sz="2000" b="1" dirty="0">
                <a:ln/>
                <a:solidFill>
                  <a:schemeClr val="accent3"/>
                </a:solidFill>
              </a:rPr>
              <a:t/>
            </a:r>
            <a:br>
              <a:rPr lang="es-ES" sz="2000" b="1" dirty="0">
                <a:ln/>
                <a:solidFill>
                  <a:schemeClr val="accent3"/>
                </a:solidFill>
              </a:rPr>
            </a:br>
            <a:endParaRPr lang="es-ES" sz="20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667221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 DERECHOS RELATIVOS AL USO DE DISPOSITIVOS DIGITALES (I).</a:t>
            </a:r>
            <a:endParaRPr lang="es-ES" sz="1200" dirty="0">
              <a:solidFill>
                <a:schemeClr val="accent3"/>
              </a:solidFill>
            </a:endParaRPr>
          </a:p>
        </p:txBody>
      </p:sp>
      <p:sp>
        <p:nvSpPr>
          <p:cNvPr id="143363" name="Rectangle 3"/>
          <p:cNvSpPr>
            <a:spLocks noGrp="1" noChangeArrowheads="1"/>
          </p:cNvSpPr>
          <p:nvPr>
            <p:ph type="body" idx="1"/>
          </p:nvPr>
        </p:nvSpPr>
        <p:spPr>
          <a:xfrm>
            <a:off x="107504" y="1628775"/>
            <a:ext cx="8590409" cy="4525963"/>
          </a:xfrm>
        </p:spPr>
        <p:txBody>
          <a:bodyPr/>
          <a:lstStyle/>
          <a:p>
            <a:pPr marL="0" indent="0" algn="just">
              <a:lnSpc>
                <a:spcPct val="150000"/>
              </a:lnSpc>
              <a:spcAft>
                <a:spcPts val="0"/>
              </a:spcAft>
              <a:buNone/>
            </a:pPr>
            <a:endParaRPr lang="es-ES" sz="1600" b="1" dirty="0">
              <a:ea typeface="ＭＳ 明朝"/>
              <a:cs typeface="Times New Roman"/>
            </a:endParaRPr>
          </a:p>
          <a:p>
            <a:pPr marL="0" indent="0">
              <a:buNone/>
            </a:pPr>
            <a:endParaRPr lang="es-ES_tradnl" sz="16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2" name="CuadroTexto 1"/>
          <p:cNvSpPr txBox="1"/>
          <p:nvPr/>
        </p:nvSpPr>
        <p:spPr>
          <a:xfrm>
            <a:off x="287016" y="1700808"/>
            <a:ext cx="8856984" cy="646331"/>
          </a:xfrm>
          <a:prstGeom prst="rect">
            <a:avLst/>
          </a:prstGeom>
          <a:noFill/>
        </p:spPr>
        <p:txBody>
          <a:bodyPr wrap="square" rtlCol="0">
            <a:spAutoFit/>
          </a:bodyPr>
          <a:lstStyle/>
          <a:p>
            <a:r>
              <a:rPr lang="es-ES_tradnl" b="1" dirty="0" smtClean="0"/>
              <a:t> </a:t>
            </a:r>
            <a:endParaRPr lang="es-ES_tradnl" dirty="0" smtClean="0"/>
          </a:p>
          <a:p>
            <a:endParaRPr lang="es-ES_tradnl" dirty="0" smtClean="0"/>
          </a:p>
        </p:txBody>
      </p:sp>
      <p:sp>
        <p:nvSpPr>
          <p:cNvPr id="5" name="Rectángulo 4"/>
          <p:cNvSpPr/>
          <p:nvPr/>
        </p:nvSpPr>
        <p:spPr>
          <a:xfrm>
            <a:off x="0" y="1628800"/>
            <a:ext cx="9144000" cy="4247316"/>
          </a:xfrm>
          <a:prstGeom prst="rect">
            <a:avLst/>
          </a:prstGeom>
        </p:spPr>
        <p:txBody>
          <a:bodyPr wrap="square">
            <a:spAutoFit/>
          </a:bodyPr>
          <a:lstStyle/>
          <a:p>
            <a:endParaRPr lang="es-ES_tradnl" b="1" i="1" dirty="0"/>
          </a:p>
          <a:p>
            <a:pPr algn="just"/>
            <a:r>
              <a:rPr lang="es-ES_tradnl" sz="1400" b="1" i="1" dirty="0" smtClean="0"/>
              <a:t>Artículo </a:t>
            </a:r>
            <a:r>
              <a:rPr lang="es-ES_tradnl" sz="1400" b="1" i="1" dirty="0"/>
              <a:t>87. Derecho a la intimidad y uso de dispositivos digitales en el ámbito laboral.</a:t>
            </a:r>
            <a:endParaRPr lang="es-ES" sz="1400" dirty="0"/>
          </a:p>
          <a:p>
            <a:pPr marL="342900" indent="-342900" algn="just">
              <a:buAutoNum type="arabicPeriod"/>
            </a:pPr>
            <a:r>
              <a:rPr lang="es-ES_tradnl" sz="1400" b="1" i="1" dirty="0" smtClean="0"/>
              <a:t>Los </a:t>
            </a:r>
            <a:r>
              <a:rPr lang="es-ES_tradnl" sz="1400" b="1" i="1" dirty="0"/>
              <a:t>trabajadores y los empleados públicos tendrán derecho a la protección de su intimidad en el uso de los dispositivos digitales puestos a su disposición por su empleador</a:t>
            </a:r>
            <a:r>
              <a:rPr lang="es-ES_tradnl" sz="1400" b="1" i="1" dirty="0" smtClean="0"/>
              <a:t>.</a:t>
            </a:r>
          </a:p>
          <a:p>
            <a:pPr algn="just"/>
            <a:endParaRPr lang="es-ES" sz="1400" dirty="0"/>
          </a:p>
          <a:p>
            <a:pPr algn="just"/>
            <a:r>
              <a:rPr lang="es-ES_tradnl" sz="1400" b="1" i="1" dirty="0"/>
              <a:t>2. El empleador podrá acceder a los contenidos derivados del uso de medios digitales facilitados a los trabajadores a los solos efectos de controlar el cumplimiento de las obligaciones laborales o estatutarias y de garantizar la integridad de dichos dispositivos</a:t>
            </a:r>
            <a:r>
              <a:rPr lang="es-ES_tradnl" sz="1400" b="1" i="1" dirty="0" smtClean="0"/>
              <a:t>.</a:t>
            </a:r>
          </a:p>
          <a:p>
            <a:pPr algn="just"/>
            <a:endParaRPr lang="es-ES" sz="1400" dirty="0"/>
          </a:p>
          <a:p>
            <a:pPr algn="just"/>
            <a:r>
              <a:rPr lang="es-ES_tradnl" sz="1400" b="1" i="1" dirty="0"/>
              <a:t>3. Los empleadores deberán establecer criterios de utilización de los dispositivos digitales respetando en todo caso los estándares mínimos de protección de su intimidad de acuerdo con los usos sociales y los derechos reconocidos constitucional y legalmente. En su elaboración deberán participar los representantes de los trabajadores.</a:t>
            </a:r>
            <a:endParaRPr lang="es-ES" sz="1400" dirty="0"/>
          </a:p>
          <a:p>
            <a:pPr algn="just"/>
            <a:endParaRPr lang="es-ES_tradnl" sz="1400" b="1" i="1" dirty="0" smtClean="0"/>
          </a:p>
          <a:p>
            <a:pPr algn="just"/>
            <a:r>
              <a:rPr lang="es-ES_tradnl" sz="1400" b="1" i="1" dirty="0" smtClean="0"/>
              <a:t>El </a:t>
            </a:r>
            <a:r>
              <a:rPr lang="es-ES_tradnl" sz="1400" b="1" i="1" dirty="0"/>
              <a:t>acceso por el empleador al contenido de dispositivos digitales respecto de los que haya admitido su uso con fines privados requerirá que se especifiquen de modo preciso los usos autorizados y se establezcan garantías para preservar la intimidad de los trabajadores, tales como, en su caso, la determinación de los períodos en que los dispositivos podrán utilizarse para fines privados.</a:t>
            </a:r>
            <a:endParaRPr lang="es-ES" sz="1400" dirty="0"/>
          </a:p>
          <a:p>
            <a:pPr algn="just"/>
            <a:r>
              <a:rPr lang="es-ES_tradnl" sz="1400" b="1" i="1" dirty="0"/>
              <a:t>Los trabajadores deberán ser informados de los criterios de utilización a los que se refiere este apartado</a:t>
            </a:r>
            <a:r>
              <a:rPr lang="es-ES" sz="1400" dirty="0"/>
              <a:t> </a:t>
            </a:r>
            <a:endParaRPr lang="es-ES_tradnl" sz="1400" dirty="0"/>
          </a:p>
        </p:txBody>
      </p:sp>
    </p:spTree>
    <p:extLst>
      <p:ext uri="{BB962C8B-B14F-4D97-AF65-F5344CB8AC3E}">
        <p14:creationId xmlns:p14="http://schemas.microsoft.com/office/powerpoint/2010/main" val="30452503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8255</TotalTime>
  <Words>5299</Words>
  <Application>Microsoft Macintosh PowerPoint</Application>
  <PresentationFormat>Presentación en pantalla (4:3)</PresentationFormat>
  <Paragraphs>502</Paragraphs>
  <Slides>43</Slides>
  <Notes>0</Notes>
  <HiddenSlides>0</HiddenSlides>
  <MMClips>0</MMClips>
  <ScaleCrop>false</ScaleCrop>
  <HeadingPairs>
    <vt:vector size="4" baseType="variant">
      <vt:variant>
        <vt:lpstr>Tema</vt:lpstr>
      </vt:variant>
      <vt:variant>
        <vt:i4>4</vt:i4>
      </vt:variant>
      <vt:variant>
        <vt:lpstr>Títulos de diapositiva</vt:lpstr>
      </vt:variant>
      <vt:variant>
        <vt:i4>43</vt:i4>
      </vt:variant>
    </vt:vector>
  </HeadingPairs>
  <TitlesOfParts>
    <vt:vector size="47" baseType="lpstr">
      <vt:lpstr>Diseño predeterminado</vt:lpstr>
      <vt:lpstr>1_Diseño predeterminado</vt:lpstr>
      <vt:lpstr>2_Diseño predeterminado</vt:lpstr>
      <vt:lpstr>3_Diseño predeterminado</vt:lpstr>
      <vt:lpstr> </vt:lpstr>
      <vt:lpstr> SUMARIO  </vt:lpstr>
      <vt:lpstr>  I.- DERECHOS DIGITALES DE LAS PERSONAS TRABAJADORAS </vt:lpstr>
      <vt:lpstr>   I.-  CUESTIONES GENERALES (I)   </vt:lpstr>
      <vt:lpstr>   I.-  CUESTIONES GENERALES (II)   </vt:lpstr>
      <vt:lpstr>   I.-  CUESTIONES GENERALES (III)   </vt:lpstr>
      <vt:lpstr>   I.-  CUESTIONES GENERALES (IV)   </vt:lpstr>
      <vt:lpstr>1.- DERECHOS RELATIVOS AL USO DE DISPOSITIVOS DIGITALES  </vt:lpstr>
      <vt:lpstr> II.- DERECHOS RELATIVOS AL USO DE DISPOSITIVOS DIGITALES (I).</vt:lpstr>
      <vt:lpstr> II.- DERECHOS RELATIVOS AL USO DE DISPOSITIVOS DIGITALES (II).</vt:lpstr>
      <vt:lpstr> II.- DERECHOS RELATIVOS AL USO DE DISPOSITIVOS DIGITALES (II).</vt:lpstr>
      <vt:lpstr> II.- DERECHOS RELATIVOS AL USO DE DISPOSITIVOS DIGITALES (II).</vt:lpstr>
      <vt:lpstr>  2.-DERECHO A LA DESCONEXIÓN DIGITAL EN EL ÁMBITO LABORAL    </vt:lpstr>
      <vt:lpstr> III.- DERECHO A LA DESCONEXIÓN DIGITAL EN EL ÁMBITO LABORAL (I) .</vt:lpstr>
      <vt:lpstr> III.- DERECHO A LA DESCONEXIÓN DIGITAL EN EL ÁMBITO LABORAL (II) .</vt:lpstr>
      <vt:lpstr> III.- DERECHO A LA DESCONEXIÓN DIGITAL EN EL ÁMBITO LABORAL (III) .</vt:lpstr>
      <vt:lpstr> III.- DERECHO A LA DESCONEXIÓN DIGITAL EN EL ÁMBITO LABORAL (IV) .</vt:lpstr>
      <vt:lpstr> III.- DERECHO A LA DESCONEXIÓN DIGITAL EN EL ÁMBITO LABORAL (V) .</vt:lpstr>
      <vt:lpstr> III.- DERECHO A LA DESCONEXIÓN DIGITAL EN EL ÁMBITO LABORAL (VI) .</vt:lpstr>
      <vt:lpstr> III.- DERECHO A LA DESCONEXIÓN DIGITAL EN EL ÁMBITO LABORAL (VII) .</vt:lpstr>
      <vt:lpstr>  3.- VIDEOVIGILANCIA    </vt:lpstr>
      <vt:lpstr>   VIDEOVIGILANCIA (I)     .</vt:lpstr>
      <vt:lpstr>   VIDEOVIGILANCIA (II)     .</vt:lpstr>
      <vt:lpstr>   VIDEOVIGILANCIA (III)     .</vt:lpstr>
      <vt:lpstr>  4.- GEOLOCALIZACIÓN    </vt:lpstr>
      <vt:lpstr>    V.GEOLOCALIZACIÓN (I)          .</vt:lpstr>
      <vt:lpstr>    V.GEOLOCALIZACIÓN (2)          .</vt:lpstr>
      <vt:lpstr>    V.GEOLOCALIZACIÓN (3)          .</vt:lpstr>
      <vt:lpstr>    V.GEOLOCALIZACIÓN (4)          .</vt:lpstr>
      <vt:lpstr>    V.GEOLOCALIZACIÓN (5)          .</vt:lpstr>
      <vt:lpstr>    V.GEOLOCALIZACIÓN (6)          .</vt:lpstr>
      <vt:lpstr> 5- NEGOCIACIÓN COLECTIVA Y DERECHOS DIGITALES  </vt:lpstr>
      <vt:lpstr>    NEGOCIACIÓN COLECTIVA        .</vt:lpstr>
      <vt:lpstr>    NEGOCIACIÓN COLECTIVA        .</vt:lpstr>
      <vt:lpstr> 6- LAS GARANTÍAS DE LOS DERECHOS DIGITALES  </vt:lpstr>
      <vt:lpstr>   LAS GARANTÍAS DE LOS DERECHOS FUNDAMENTALES  DIGITALES     .</vt:lpstr>
      <vt:lpstr>   LAS GARANTÍAS DE LOS DERECHOS FUNDAMENTALES  DIGITALES     .</vt:lpstr>
      <vt:lpstr>   LAS GARANTÍAS DE LOS DERECHOS FUNDAMENTALES  DIGITALES     .</vt:lpstr>
      <vt:lpstr>   LAS GARANTÍAS DE LOS DERECHOS FUNDAMENTALES  DIGITALES     .</vt:lpstr>
      <vt:lpstr>   LAS GARANTÍAS DE LOS DERECHOS FUNDAMENTALES  DIGITALES     .</vt:lpstr>
      <vt:lpstr>   LAS GARANTÍAS DE LOS DERECHOS FUNDAMENTALES  DIGITALES     .</vt:lpstr>
      <vt:lpstr>FIN</vt:lpstr>
      <vt:lpst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carlos preciado domènech</cp:lastModifiedBy>
  <cp:revision>870</cp:revision>
  <dcterms:created xsi:type="dcterms:W3CDTF">2010-05-23T14:28:12Z</dcterms:created>
  <dcterms:modified xsi:type="dcterms:W3CDTF">2019-04-03T19:49:45Z</dcterms:modified>
</cp:coreProperties>
</file>