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8"/>
    <p:restoredTop sz="96405"/>
  </p:normalViewPr>
  <p:slideViewPr>
    <p:cSldViewPr snapToGrid="0" snapToObjects="1">
      <p:cViewPr varScale="1">
        <p:scale>
          <a:sx n="138" d="100"/>
          <a:sy n="138" d="100"/>
        </p:scale>
        <p:origin x="17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893A9-B4DB-E142-86B7-1FC06AA65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GUIA JURIDICO SINDICAL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50AACE-EA63-4743-AD9E-779716B8E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La historia de las Relaciones Laborales: desde la Dictadura a la Democracia Representativa.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683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AA38D-4B4A-4441-AE13-9147EA27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C.G.T.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16BEE2-B937-2849-8032-38F85CAB5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9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DE177-CAC3-1941-9C7A-580D7072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comienzo: “Génesis”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6728E58-A53F-5843-985A-7DE63DB2B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762" y="803275"/>
            <a:ext cx="4828413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0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16087-7AF7-1740-9A72-4736FEB4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presencia del conflicto sindical – social: 75/82 del siglo XX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5A3AAAA-8ED4-4C4B-BD0D-B51E1823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Población Activa en </a:t>
            </a:r>
            <a:r>
              <a:rPr lang="es-ES" b="1" dirty="0"/>
              <a:t>1977</a:t>
            </a:r>
            <a:r>
              <a:rPr lang="es-ES" dirty="0"/>
              <a:t> era de 12,3 Millones de Personas.</a:t>
            </a:r>
          </a:p>
          <a:p>
            <a:r>
              <a:rPr lang="es-ES" dirty="0"/>
              <a:t>Tasa de Desempleo era del 4,9% de la PA.</a:t>
            </a:r>
          </a:p>
          <a:p>
            <a:r>
              <a:rPr lang="es-ES" dirty="0"/>
              <a:t>La Población Activa en el </a:t>
            </a:r>
            <a:r>
              <a:rPr lang="es-ES" b="1" dirty="0"/>
              <a:t>2019</a:t>
            </a:r>
            <a:r>
              <a:rPr lang="es-ES" dirty="0"/>
              <a:t> era de 22,6 Millones de Personas.</a:t>
            </a:r>
          </a:p>
          <a:p>
            <a:r>
              <a:rPr lang="es-ES" dirty="0"/>
              <a:t>Tasa de Desempleo era del 14,7%.</a:t>
            </a:r>
          </a:p>
          <a:p>
            <a:r>
              <a:rPr lang="es-ES" dirty="0"/>
              <a:t>AGENCIA TRIBUTARIA sobre rentas salariales anuales en el 2017:</a:t>
            </a:r>
          </a:p>
          <a:p>
            <a:pPr lvl="1"/>
            <a:r>
              <a:rPr lang="es-ES" dirty="0"/>
              <a:t>6,3 millones de personas, es decir el 34,4% de todos los asalariados, percibía unas rentas anuales de 4.234€.</a:t>
            </a:r>
          </a:p>
          <a:p>
            <a:pPr lvl="1"/>
            <a:r>
              <a:rPr lang="es-ES" dirty="0"/>
              <a:t>5,4 millones de personas, es decir el 29,5% de todos los asalariados, percibía entre 1 y 2 veces el SMI, con una media de 14.847€. (SMI 2017 = 9.906,4€)</a:t>
            </a:r>
          </a:p>
          <a:p>
            <a:pPr marL="45720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80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1D81C-AD6D-BD4A-B811-4E7D5CAA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Crisis económicas y sociales desde 1977 hasta los tiempos del COVID y más…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A83A8-E9F8-7D4E-BE36-EB35A480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Desde 1977, Pactos de la Moncloa, dichas “crisis” se resuelven de la misma manera: intervenciones directas en el corazón de las Relaciones Laborales y Sociales (eliminación de derechos) y en la “cartera” de las personas asalariadas (rentas, pensiones, prestaciones).</a:t>
            </a:r>
          </a:p>
          <a:p>
            <a:r>
              <a:rPr lang="es-ES" dirty="0"/>
              <a:t>Todas las Leyes Laborales y Sociales, incorporan un argumento ideológico central: </a:t>
            </a:r>
            <a:r>
              <a:rPr lang="es-ES" b="1" dirty="0"/>
              <a:t>la rigidez de los mercados laborales, tanto privados como públicos, estrangulan, frenan e impiden el crecimiento de la economía y la libre competencia.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434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59FF4-727F-5C4C-8FB0-8AAEDB6B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De Reforma en Reforma…hasta el vaciamiento de Derechos y más…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8FDB11-A297-8F4B-BDE8-328C3EA9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1977 (Pactos de la Moncloa)</a:t>
            </a:r>
          </a:p>
          <a:p>
            <a:r>
              <a:rPr lang="es-ES" dirty="0"/>
              <a:t>Del 78 hasta el 85/86 Leyes, Decretos de Reconversión Industrial.</a:t>
            </a:r>
          </a:p>
          <a:p>
            <a:r>
              <a:rPr lang="es-ES" dirty="0"/>
              <a:t>1984/1985 Reforma del Mercado de Trabajo</a:t>
            </a:r>
          </a:p>
          <a:p>
            <a:r>
              <a:rPr lang="es-ES" dirty="0"/>
              <a:t>1994/1977 Grandes Reformas del Mercado Laboral y del Desempleo.</a:t>
            </a:r>
          </a:p>
          <a:p>
            <a:r>
              <a:rPr lang="es-ES" dirty="0"/>
              <a:t>1985/1997/2006/2011/2013 Reformas del Sistema Público de Pensiones.</a:t>
            </a:r>
          </a:p>
          <a:p>
            <a:r>
              <a:rPr lang="es-ES" dirty="0"/>
              <a:t>2010/2011/2012 Reformas Laborales y Reforma del artículo 135 CE.</a:t>
            </a:r>
          </a:p>
        </p:txBody>
      </p:sp>
    </p:spTree>
    <p:extLst>
      <p:ext uri="{BB962C8B-B14F-4D97-AF65-F5344CB8AC3E}">
        <p14:creationId xmlns:p14="http://schemas.microsoft.com/office/powerpoint/2010/main" val="163394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01449-D530-4340-BE37-6D6E6389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Década de los 90 del siglo XX, hasta el final del milenio.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58C8A-8A0C-6146-B546-F76975BDD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LIBERALIZACION:</a:t>
            </a:r>
            <a:r>
              <a:rPr lang="es-ES" dirty="0"/>
              <a:t> que en el sistema de RRLL, se lleva a efectos por las nuevas formas de producir y distribuir, así como las nuevas formas de gestión de la mano de obra. Es lo que se conoce como </a:t>
            </a:r>
            <a:r>
              <a:rPr lang="es-ES" b="1" dirty="0"/>
              <a:t>Descentralización Productiva </a:t>
            </a:r>
            <a:r>
              <a:rPr lang="es-ES" dirty="0"/>
              <a:t>que exige de la flexibilidad y la libertad del capital para competir sin límites (laborales, fiscales, medioambientales…)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094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E0377-0C65-6B47-946A-42064B05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FLEXIBILIDAD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177127-68B6-B34B-BA96-6ECEFB635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Ha inspirado todo el modelo de RRLL desde hace ya más de 33 años.</a:t>
            </a:r>
          </a:p>
          <a:p>
            <a:r>
              <a:rPr lang="es-ES" dirty="0"/>
              <a:t>Modelo actual que tiene vocación de ser estructural, donde su arma más poderosa reside en la </a:t>
            </a:r>
            <a:r>
              <a:rPr lang="es-ES" b="1" dirty="0"/>
              <a:t>disolución del carácter colectivo del conflicto.</a:t>
            </a:r>
          </a:p>
          <a:p>
            <a:r>
              <a:rPr lang="es-ES" b="1" dirty="0"/>
              <a:t>Hoy se encuentra en la cultura “obrera”, mucha lógica individualista…</a:t>
            </a:r>
            <a:r>
              <a:rPr lang="es-ES" dirty="0"/>
              <a:t>”</a:t>
            </a:r>
            <a:r>
              <a:rPr lang="es-ES" i="1" dirty="0"/>
              <a:t>maximizar cada uno sus beneficios…”. </a:t>
            </a:r>
          </a:p>
          <a:p>
            <a:r>
              <a:rPr lang="es-ES" dirty="0"/>
              <a:t>Sin cooperaciones voluntarias (SOLIDARIDAD). De manera Social (COLECTIVA), sino exclusivamente a través de “competir entre las de abajo”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0119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ECAB1-C1FE-B645-A6A7-7729DDBA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La Disolución del Conflicto, conforma las señas de identidad del sindicalismo hoy.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874F8-D837-B243-9FD7-F263E4FD6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Sindicalismo autodenominado sindicalismo de clase.</a:t>
            </a:r>
          </a:p>
          <a:p>
            <a:r>
              <a:rPr lang="es-ES" dirty="0"/>
              <a:t>Sindicalismo que ha abandonado su conciencia de clase.</a:t>
            </a:r>
          </a:p>
          <a:p>
            <a:r>
              <a:rPr lang="es-ES" dirty="0"/>
              <a:t>Sindicalismo incapaz de representar el Conflicto con mayúsculas y el conflicto con minúsculas.</a:t>
            </a:r>
          </a:p>
          <a:p>
            <a:r>
              <a:rPr lang="es-ES" dirty="0"/>
              <a:t>Sindicalismo alejado de los problemas y los retos a los que se enfrenta la humanidad hoy.</a:t>
            </a:r>
          </a:p>
        </p:txBody>
      </p:sp>
    </p:spTree>
    <p:extLst>
      <p:ext uri="{BB962C8B-B14F-4D97-AF65-F5344CB8AC3E}">
        <p14:creationId xmlns:p14="http://schemas.microsoft.com/office/powerpoint/2010/main" val="290832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D6E24-2447-1847-BA41-00B62345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¿De que sindicalismo habla esta Guía de CGT?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DAD0F-43F9-E242-AFAE-B55DE6222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 un Sindicalismo de Clase</a:t>
            </a:r>
          </a:p>
          <a:p>
            <a:r>
              <a:rPr lang="es-ES" dirty="0"/>
              <a:t>De un Sindicalismo anclado en el Conflicto  con mayúsculas (terminar con el capitalismo) y con minúsculas (la lucha diaria por nuestros Derechos.</a:t>
            </a:r>
          </a:p>
          <a:p>
            <a:r>
              <a:rPr lang="es-ES" dirty="0"/>
              <a:t>De un Sindicalismo </a:t>
            </a:r>
            <a:r>
              <a:rPr lang="es-ES" dirty="0" err="1"/>
              <a:t>antipatriarcal</a:t>
            </a:r>
            <a:r>
              <a:rPr lang="es-ES" dirty="0"/>
              <a:t>.</a:t>
            </a:r>
          </a:p>
          <a:p>
            <a:r>
              <a:rPr lang="es-ES" dirty="0"/>
              <a:t>De un Sindicalismo que reivindica la Suficiente y no más, para todos y todas.</a:t>
            </a:r>
          </a:p>
          <a:p>
            <a:r>
              <a:rPr lang="es-ES" dirty="0"/>
              <a:t>De un Sindicalismo que pone la Vida en el centro y en consecuencia pretende vivir la misma en armonía con la naturaleza y todas sus especies.</a:t>
            </a:r>
          </a:p>
        </p:txBody>
      </p:sp>
    </p:spTree>
    <p:extLst>
      <p:ext uri="{BB962C8B-B14F-4D97-AF65-F5344CB8AC3E}">
        <p14:creationId xmlns:p14="http://schemas.microsoft.com/office/powerpoint/2010/main" val="125564311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72</TotalTime>
  <Words>638</Words>
  <Application>Microsoft Macintosh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GUIA JURIDICO SINDICAL</vt:lpstr>
      <vt:lpstr>El comienzo: “Génesis”</vt:lpstr>
      <vt:lpstr>La presencia del conflicto sindical – social: 75/82 del siglo XX</vt:lpstr>
      <vt:lpstr>Crisis económicas y sociales desde 1977 hasta los tiempos del COVID y más…</vt:lpstr>
      <vt:lpstr>De Reforma en Reforma…hasta el vaciamiento de Derechos y más…</vt:lpstr>
      <vt:lpstr>Década de los 90 del siglo XX, hasta el final del milenio.</vt:lpstr>
      <vt:lpstr>FLEXIBILIDAD</vt:lpstr>
      <vt:lpstr>La Disolución del Conflicto, conforma las señas de identidad del sindicalismo hoy.</vt:lpstr>
      <vt:lpstr>¿De que sindicalismo habla esta Guía de CGT?</vt:lpstr>
      <vt:lpstr>C.G.T.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JURIDICO SINDICAL</dc:title>
  <dc:creator>Desiderio Martin Corral</dc:creator>
  <cp:lastModifiedBy>Desiderio Martin Corral</cp:lastModifiedBy>
  <cp:revision>8</cp:revision>
  <dcterms:created xsi:type="dcterms:W3CDTF">2020-05-28T14:34:45Z</dcterms:created>
  <dcterms:modified xsi:type="dcterms:W3CDTF">2020-05-28T15:47:01Z</dcterms:modified>
</cp:coreProperties>
</file>